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74"/>
  </p:notesMasterIdLst>
  <p:sldIdLst>
    <p:sldId id="257" r:id="rId2"/>
    <p:sldId id="272" r:id="rId3"/>
    <p:sldId id="279" r:id="rId4"/>
    <p:sldId id="280" r:id="rId5"/>
    <p:sldId id="281" r:id="rId6"/>
    <p:sldId id="277" r:id="rId7"/>
    <p:sldId id="282" r:id="rId8"/>
    <p:sldId id="283" r:id="rId9"/>
    <p:sldId id="284" r:id="rId10"/>
    <p:sldId id="290" r:id="rId11"/>
    <p:sldId id="291" r:id="rId12"/>
    <p:sldId id="285" r:id="rId13"/>
    <p:sldId id="286" r:id="rId14"/>
    <p:sldId id="273" r:id="rId15"/>
    <p:sldId id="287" r:id="rId16"/>
    <p:sldId id="289" r:id="rId17"/>
    <p:sldId id="274" r:id="rId18"/>
    <p:sldId id="275" r:id="rId19"/>
    <p:sldId id="276" r:id="rId20"/>
    <p:sldId id="292" r:id="rId21"/>
    <p:sldId id="343" r:id="rId22"/>
    <p:sldId id="293" r:id="rId23"/>
    <p:sldId id="294" r:id="rId24"/>
    <p:sldId id="295" r:id="rId25"/>
    <p:sldId id="296" r:id="rId26"/>
    <p:sldId id="297" r:id="rId27"/>
    <p:sldId id="298" r:id="rId28"/>
    <p:sldId id="299" r:id="rId29"/>
    <p:sldId id="300" r:id="rId30"/>
    <p:sldId id="301" r:id="rId31"/>
    <p:sldId id="302" r:id="rId32"/>
    <p:sldId id="303" r:id="rId33"/>
    <p:sldId id="304" r:id="rId34"/>
    <p:sldId id="305" r:id="rId35"/>
    <p:sldId id="306" r:id="rId36"/>
    <p:sldId id="307" r:id="rId37"/>
    <p:sldId id="308" r:id="rId38"/>
    <p:sldId id="309" r:id="rId39"/>
    <p:sldId id="310" r:id="rId40"/>
    <p:sldId id="311" r:id="rId41"/>
    <p:sldId id="312" r:id="rId42"/>
    <p:sldId id="313" r:id="rId43"/>
    <p:sldId id="314" r:id="rId44"/>
    <p:sldId id="315" r:id="rId45"/>
    <p:sldId id="316" r:id="rId46"/>
    <p:sldId id="317" r:id="rId47"/>
    <p:sldId id="318" r:id="rId48"/>
    <p:sldId id="319" r:id="rId49"/>
    <p:sldId id="320" r:id="rId50"/>
    <p:sldId id="321" r:id="rId51"/>
    <p:sldId id="322" r:id="rId52"/>
    <p:sldId id="323" r:id="rId53"/>
    <p:sldId id="324" r:id="rId54"/>
    <p:sldId id="326" r:id="rId55"/>
    <p:sldId id="325" r:id="rId56"/>
    <p:sldId id="327" r:id="rId57"/>
    <p:sldId id="328" r:id="rId58"/>
    <p:sldId id="329" r:id="rId59"/>
    <p:sldId id="330" r:id="rId60"/>
    <p:sldId id="331" r:id="rId61"/>
    <p:sldId id="332" r:id="rId62"/>
    <p:sldId id="333" r:id="rId63"/>
    <p:sldId id="334" r:id="rId64"/>
    <p:sldId id="335" r:id="rId65"/>
    <p:sldId id="336" r:id="rId66"/>
    <p:sldId id="337" r:id="rId67"/>
    <p:sldId id="338" r:id="rId68"/>
    <p:sldId id="339" r:id="rId69"/>
    <p:sldId id="340" r:id="rId70"/>
    <p:sldId id="341" r:id="rId71"/>
    <p:sldId id="342" r:id="rId72"/>
    <p:sldId id="266" r:id="rId7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4" pos="240" userDrawn="1">
          <p15:clr>
            <a:srgbClr val="A4A3A4"/>
          </p15:clr>
        </p15:guide>
        <p15:guide id="6" orient="horz" pos="144" userDrawn="1">
          <p15:clr>
            <a:srgbClr val="A4A3A4"/>
          </p15:clr>
        </p15:guide>
        <p15:guide id="7" orient="horz" pos="4104" userDrawn="1">
          <p15:clr>
            <a:srgbClr val="A4A3A4"/>
          </p15:clr>
        </p15:guide>
        <p15:guide id="8" pos="7440" userDrawn="1">
          <p15:clr>
            <a:srgbClr val="A4A3A4"/>
          </p15:clr>
        </p15:guide>
        <p15:guide id="13" orient="horz" pos="1512" userDrawn="1">
          <p15:clr>
            <a:srgbClr val="A4A3A4"/>
          </p15:clr>
        </p15:guide>
        <p15:guide id="17" orient="horz" pos="2376" userDrawn="1">
          <p15:clr>
            <a:srgbClr val="A4A3A4"/>
          </p15:clr>
        </p15:guide>
        <p15:guide id="18" pos="4824" userDrawn="1">
          <p15:clr>
            <a:srgbClr val="A4A3A4"/>
          </p15:clr>
        </p15:guide>
        <p15:guide id="20" pos="2016" userDrawn="1">
          <p15:clr>
            <a:srgbClr val="A4A3A4"/>
          </p15:clr>
        </p15:guide>
        <p15:guide id="21" orient="horz" pos="1680" userDrawn="1">
          <p15:clr>
            <a:srgbClr val="A4A3A4"/>
          </p15:clr>
        </p15:guide>
        <p15:guide id="22" orient="horz" pos="1008" userDrawn="1">
          <p15:clr>
            <a:srgbClr val="A4A3A4"/>
          </p15:clr>
        </p15:guide>
        <p15:guide id="23" pos="408" userDrawn="1">
          <p15:clr>
            <a:srgbClr val="A4A3A4"/>
          </p15:clr>
        </p15:guide>
        <p15:guide id="24" orient="horz" pos="792" userDrawn="1">
          <p15:clr>
            <a:srgbClr val="A4A3A4"/>
          </p15:clr>
        </p15:guide>
        <p15:guide id="25" orient="horz" pos="2760" userDrawn="1">
          <p15:clr>
            <a:srgbClr val="A4A3A4"/>
          </p15:clr>
        </p15:guide>
        <p15:guide id="26" orient="horz" pos="3024" userDrawn="1">
          <p15:clr>
            <a:srgbClr val="A4A3A4"/>
          </p15:clr>
        </p15:guide>
        <p15:guide id="27" pos="3840" userDrawn="1">
          <p15:clr>
            <a:srgbClr val="A4A3A4"/>
          </p15:clr>
        </p15:guide>
        <p15:guide id="28" orient="horz" pos="22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0353F"/>
    <a:srgbClr val="43CDD9"/>
    <a:srgbClr val="667181"/>
    <a:srgbClr val="BABABA"/>
    <a:srgbClr val="DBDBDB"/>
    <a:srgbClr val="85E0E7"/>
    <a:srgbClr val="515A6B"/>
    <a:srgbClr val="AFBBBD"/>
    <a:srgbClr val="8FA0A3"/>
    <a:srgbClr val="5FD6D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706" autoAdjust="0"/>
  </p:normalViewPr>
  <p:slideViewPr>
    <p:cSldViewPr snapToGrid="0" showGuides="1">
      <p:cViewPr varScale="1">
        <p:scale>
          <a:sx n="78" d="100"/>
          <a:sy n="78" d="100"/>
        </p:scale>
        <p:origin x="878" y="62"/>
      </p:cViewPr>
      <p:guideLst>
        <p:guide pos="240"/>
        <p:guide orient="horz" pos="144"/>
        <p:guide orient="horz" pos="4104"/>
        <p:guide pos="7440"/>
        <p:guide orient="horz" pos="1512"/>
        <p:guide orient="horz" pos="2376"/>
        <p:guide pos="4824"/>
        <p:guide pos="2016"/>
        <p:guide orient="horz" pos="1680"/>
        <p:guide orient="horz" pos="1008"/>
        <p:guide pos="408"/>
        <p:guide orient="horz" pos="792"/>
        <p:guide orient="horz" pos="2760"/>
        <p:guide orient="horz" pos="3024"/>
        <p:guide pos="3840"/>
        <p:guide orient="horz" pos="22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d-ID"/>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C1C655F-54C7-4D03-AD26-E0C40F01563A}" type="datetimeFigureOut">
              <a:rPr lang="id-ID" smtClean="0"/>
              <a:t>06/05/2024</a:t>
            </a:fld>
            <a:endParaRPr lang="id-ID"/>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d-ID"/>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d-ID"/>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FD34AC2-3728-4A8B-B58F-6888FAEC3D20}" type="slidenum">
              <a:rPr lang="id-ID" smtClean="0"/>
              <a:t>‹#›</a:t>
            </a:fld>
            <a:endParaRPr lang="id-ID"/>
          </a:p>
        </p:txBody>
      </p:sp>
    </p:spTree>
    <p:extLst>
      <p:ext uri="{BB962C8B-B14F-4D97-AF65-F5344CB8AC3E}">
        <p14:creationId xmlns:p14="http://schemas.microsoft.com/office/powerpoint/2010/main" val="10861781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4F96FE2-9E77-4834-9C6B-212E1056298F}" type="datetimeFigureOut">
              <a:rPr lang="en-US" smtClean="0"/>
              <a:t>5/6/2024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428E537-E56B-49CA-B596-52598082FBE8}" type="slidenum">
              <a:rPr lang="en-US" smtClean="0"/>
              <a:t>‹#›</a:t>
            </a:fld>
            <a:endParaRPr lang="en-US" dirty="0"/>
          </a:p>
        </p:txBody>
      </p:sp>
    </p:spTree>
    <p:extLst>
      <p:ext uri="{BB962C8B-B14F-4D97-AF65-F5344CB8AC3E}">
        <p14:creationId xmlns:p14="http://schemas.microsoft.com/office/powerpoint/2010/main" val="26350581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4F96FE2-9E77-4834-9C6B-212E1056298F}" type="datetimeFigureOut">
              <a:rPr lang="en-US" smtClean="0"/>
              <a:t>5/6/2024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428E537-E56B-49CA-B596-52598082FBE8}" type="slidenum">
              <a:rPr lang="en-US" smtClean="0"/>
              <a:t>‹#›</a:t>
            </a:fld>
            <a:endParaRPr lang="en-US" dirty="0"/>
          </a:p>
        </p:txBody>
      </p:sp>
    </p:spTree>
    <p:extLst>
      <p:ext uri="{BB962C8B-B14F-4D97-AF65-F5344CB8AC3E}">
        <p14:creationId xmlns:p14="http://schemas.microsoft.com/office/powerpoint/2010/main" val="27795470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4F96FE2-9E77-4834-9C6B-212E1056298F}" type="datetimeFigureOut">
              <a:rPr lang="en-US" smtClean="0"/>
              <a:t>5/6/2024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428E537-E56B-49CA-B596-52598082FBE8}" type="slidenum">
              <a:rPr lang="en-US" smtClean="0"/>
              <a:t>‹#›</a:t>
            </a:fld>
            <a:endParaRPr lang="en-US" dirty="0"/>
          </a:p>
        </p:txBody>
      </p:sp>
    </p:spTree>
    <p:extLst>
      <p:ext uri="{BB962C8B-B14F-4D97-AF65-F5344CB8AC3E}">
        <p14:creationId xmlns:p14="http://schemas.microsoft.com/office/powerpoint/2010/main" val="43942028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4F96FE2-9E77-4834-9C6B-212E1056298F}" type="datetimeFigureOut">
              <a:rPr lang="en-US" smtClean="0"/>
              <a:t>5/6/2024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428E537-E56B-49CA-B596-52598082FBE8}" type="slidenum">
              <a:rPr lang="en-US" smtClean="0"/>
              <a:t>‹#›</a:t>
            </a:fld>
            <a:endParaRPr lang="en-US" dirty="0"/>
          </a:p>
        </p:txBody>
      </p:sp>
    </p:spTree>
    <p:extLst>
      <p:ext uri="{BB962C8B-B14F-4D97-AF65-F5344CB8AC3E}">
        <p14:creationId xmlns:p14="http://schemas.microsoft.com/office/powerpoint/2010/main" val="30321315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4F96FE2-9E77-4834-9C6B-212E1056298F}" type="datetimeFigureOut">
              <a:rPr lang="en-US" smtClean="0"/>
              <a:t>5/6/2024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428E537-E56B-49CA-B596-52598082FBE8}" type="slidenum">
              <a:rPr lang="en-US" smtClean="0"/>
              <a:t>‹#›</a:t>
            </a:fld>
            <a:endParaRPr lang="en-US" dirty="0"/>
          </a:p>
        </p:txBody>
      </p:sp>
    </p:spTree>
    <p:extLst>
      <p:ext uri="{BB962C8B-B14F-4D97-AF65-F5344CB8AC3E}">
        <p14:creationId xmlns:p14="http://schemas.microsoft.com/office/powerpoint/2010/main" val="33023978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4F96FE2-9E77-4834-9C6B-212E1056298F}" type="datetimeFigureOut">
              <a:rPr lang="en-US" smtClean="0"/>
              <a:t>5/6/2024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428E537-E56B-49CA-B596-52598082FBE8}" type="slidenum">
              <a:rPr lang="en-US" smtClean="0"/>
              <a:t>‹#›</a:t>
            </a:fld>
            <a:endParaRPr lang="en-US" dirty="0"/>
          </a:p>
        </p:txBody>
      </p:sp>
    </p:spTree>
    <p:extLst>
      <p:ext uri="{BB962C8B-B14F-4D97-AF65-F5344CB8AC3E}">
        <p14:creationId xmlns:p14="http://schemas.microsoft.com/office/powerpoint/2010/main" val="16620680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4F96FE2-9E77-4834-9C6B-212E1056298F}" type="datetimeFigureOut">
              <a:rPr lang="en-US" smtClean="0"/>
              <a:t>5/6/2024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428E537-E56B-49CA-B596-52598082FBE8}" type="slidenum">
              <a:rPr lang="en-US" smtClean="0"/>
              <a:t>‹#›</a:t>
            </a:fld>
            <a:endParaRPr lang="en-US" dirty="0"/>
          </a:p>
        </p:txBody>
      </p:sp>
    </p:spTree>
    <p:extLst>
      <p:ext uri="{BB962C8B-B14F-4D97-AF65-F5344CB8AC3E}">
        <p14:creationId xmlns:p14="http://schemas.microsoft.com/office/powerpoint/2010/main" val="20348359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4F96FE2-9E77-4834-9C6B-212E1056298F}" type="datetimeFigureOut">
              <a:rPr lang="en-US" smtClean="0"/>
              <a:t>5/6/2024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A428E537-E56B-49CA-B596-52598082FBE8}" type="slidenum">
              <a:rPr lang="en-US" smtClean="0"/>
              <a:t>‹#›</a:t>
            </a:fld>
            <a:endParaRPr lang="en-US" dirty="0"/>
          </a:p>
        </p:txBody>
      </p:sp>
    </p:spTree>
    <p:extLst>
      <p:ext uri="{BB962C8B-B14F-4D97-AF65-F5344CB8AC3E}">
        <p14:creationId xmlns:p14="http://schemas.microsoft.com/office/powerpoint/2010/main" val="16456189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4F96FE2-9E77-4834-9C6B-212E1056298F}" type="datetimeFigureOut">
              <a:rPr lang="en-US" smtClean="0"/>
              <a:t>5/6/2024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A428E537-E56B-49CA-B596-52598082FBE8}" type="slidenum">
              <a:rPr lang="en-US" smtClean="0"/>
              <a:t>‹#›</a:t>
            </a:fld>
            <a:endParaRPr lang="en-US" dirty="0"/>
          </a:p>
        </p:txBody>
      </p:sp>
    </p:spTree>
    <p:extLst>
      <p:ext uri="{BB962C8B-B14F-4D97-AF65-F5344CB8AC3E}">
        <p14:creationId xmlns:p14="http://schemas.microsoft.com/office/powerpoint/2010/main" val="14326417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4F96FE2-9E77-4834-9C6B-212E1056298F}" type="datetimeFigureOut">
              <a:rPr lang="en-US" smtClean="0"/>
              <a:t>5/6/2024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A428E537-E56B-49CA-B596-52598082FBE8}" type="slidenum">
              <a:rPr lang="en-US" smtClean="0"/>
              <a:t>‹#›</a:t>
            </a:fld>
            <a:endParaRPr lang="en-US" dirty="0"/>
          </a:p>
        </p:txBody>
      </p:sp>
    </p:spTree>
    <p:extLst>
      <p:ext uri="{BB962C8B-B14F-4D97-AF65-F5344CB8AC3E}">
        <p14:creationId xmlns:p14="http://schemas.microsoft.com/office/powerpoint/2010/main" val="7533288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23B832CC-E04A-47A7-966D-475AEA6409AB}"/>
              </a:ext>
            </a:extLst>
          </p:cNvPr>
          <p:cNvSpPr>
            <a:spLocks noGrp="1"/>
          </p:cNvSpPr>
          <p:nvPr>
            <p:ph type="pic" sz="quarter" idx="13"/>
          </p:nvPr>
        </p:nvSpPr>
        <p:spPr>
          <a:xfrm>
            <a:off x="4689139" y="2491272"/>
            <a:ext cx="2807036" cy="2804628"/>
          </a:xfrm>
          <a:custGeom>
            <a:avLst/>
            <a:gdLst>
              <a:gd name="connsiteX0" fmla="*/ 1406866 w 2807036"/>
              <a:gd name="connsiteY0" fmla="*/ 0 h 2804628"/>
              <a:gd name="connsiteX1" fmla="*/ 2061159 w 2807036"/>
              <a:gd name="connsiteY1" fmla="*/ 271017 h 2804628"/>
              <a:gd name="connsiteX2" fmla="*/ 2542705 w 2807036"/>
              <a:gd name="connsiteY2" fmla="*/ 752562 h 2804628"/>
              <a:gd name="connsiteX3" fmla="*/ 2796783 w 2807036"/>
              <a:gd name="connsiteY3" fmla="*/ 1230127 h 2804628"/>
              <a:gd name="connsiteX4" fmla="*/ 2807036 w 2807036"/>
              <a:gd name="connsiteY4" fmla="*/ 1301178 h 2804628"/>
              <a:gd name="connsiteX5" fmla="*/ 2807036 w 2807036"/>
              <a:gd name="connsiteY5" fmla="*/ 1512532 h 2804628"/>
              <a:gd name="connsiteX6" fmla="*/ 2796783 w 2807036"/>
              <a:gd name="connsiteY6" fmla="*/ 1583584 h 2804628"/>
              <a:gd name="connsiteX7" fmla="*/ 2542705 w 2807036"/>
              <a:gd name="connsiteY7" fmla="*/ 2061148 h 2804628"/>
              <a:gd name="connsiteX8" fmla="*/ 2061149 w 2807036"/>
              <a:gd name="connsiteY8" fmla="*/ 2542704 h 2804628"/>
              <a:gd name="connsiteX9" fmla="*/ 1583585 w 2807036"/>
              <a:gd name="connsiteY9" fmla="*/ 2796782 h 2804628"/>
              <a:gd name="connsiteX10" fmla="*/ 1529213 w 2807036"/>
              <a:gd name="connsiteY10" fmla="*/ 2804628 h 2804628"/>
              <a:gd name="connsiteX11" fmla="*/ 1284499 w 2807036"/>
              <a:gd name="connsiteY11" fmla="*/ 2804628 h 2804628"/>
              <a:gd name="connsiteX12" fmla="*/ 1230128 w 2807036"/>
              <a:gd name="connsiteY12" fmla="*/ 2796782 h 2804628"/>
              <a:gd name="connsiteX13" fmla="*/ 752563 w 2807036"/>
              <a:gd name="connsiteY13" fmla="*/ 2542704 h 2804628"/>
              <a:gd name="connsiteX14" fmla="*/ 271018 w 2807036"/>
              <a:gd name="connsiteY14" fmla="*/ 2061158 h 2804628"/>
              <a:gd name="connsiteX15" fmla="*/ 271018 w 2807036"/>
              <a:gd name="connsiteY15" fmla="*/ 752572 h 2804628"/>
              <a:gd name="connsiteX16" fmla="*/ 752573 w 2807036"/>
              <a:gd name="connsiteY16" fmla="*/ 271017 h 2804628"/>
              <a:gd name="connsiteX17" fmla="*/ 1406866 w 2807036"/>
              <a:gd name="connsiteY17" fmla="*/ 0 h 2804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07036" h="2804628">
                <a:moveTo>
                  <a:pt x="1406866" y="0"/>
                </a:moveTo>
                <a:cubicBezTo>
                  <a:pt x="1643674" y="0"/>
                  <a:pt x="1880481" y="90339"/>
                  <a:pt x="2061159" y="271017"/>
                </a:cubicBezTo>
                <a:lnTo>
                  <a:pt x="2542705" y="752562"/>
                </a:lnTo>
                <a:cubicBezTo>
                  <a:pt x="2678213" y="888071"/>
                  <a:pt x="2762906" y="1055152"/>
                  <a:pt x="2796783" y="1230127"/>
                </a:cubicBezTo>
                <a:lnTo>
                  <a:pt x="2807036" y="1301178"/>
                </a:lnTo>
                <a:lnTo>
                  <a:pt x="2807036" y="1512532"/>
                </a:lnTo>
                <a:lnTo>
                  <a:pt x="2796783" y="1583584"/>
                </a:lnTo>
                <a:cubicBezTo>
                  <a:pt x="2762906" y="1758558"/>
                  <a:pt x="2678213" y="1925640"/>
                  <a:pt x="2542705" y="2061148"/>
                </a:cubicBezTo>
                <a:lnTo>
                  <a:pt x="2061149" y="2542704"/>
                </a:lnTo>
                <a:cubicBezTo>
                  <a:pt x="1925641" y="2678212"/>
                  <a:pt x="1758559" y="2762905"/>
                  <a:pt x="1583585" y="2796782"/>
                </a:cubicBezTo>
                <a:lnTo>
                  <a:pt x="1529213" y="2804628"/>
                </a:lnTo>
                <a:lnTo>
                  <a:pt x="1284499" y="2804628"/>
                </a:lnTo>
                <a:lnTo>
                  <a:pt x="1230128" y="2796782"/>
                </a:lnTo>
                <a:cubicBezTo>
                  <a:pt x="1055153" y="2762905"/>
                  <a:pt x="888072" y="2678212"/>
                  <a:pt x="752563" y="2542704"/>
                </a:cubicBezTo>
                <a:lnTo>
                  <a:pt x="271018" y="2061158"/>
                </a:lnTo>
                <a:cubicBezTo>
                  <a:pt x="-90339" y="1699802"/>
                  <a:pt x="-90339" y="1113928"/>
                  <a:pt x="271018" y="752572"/>
                </a:cubicBezTo>
                <a:lnTo>
                  <a:pt x="752573" y="271017"/>
                </a:lnTo>
                <a:cubicBezTo>
                  <a:pt x="933252" y="90339"/>
                  <a:pt x="1170059" y="0"/>
                  <a:pt x="1406866" y="0"/>
                </a:cubicBezTo>
                <a:close/>
              </a:path>
            </a:pathLst>
          </a:custGeom>
        </p:spPr>
        <p:txBody>
          <a:bodyPr wrap="square">
            <a:noAutofit/>
          </a:bodyPr>
          <a:lstStyle/>
          <a:p>
            <a:r>
              <a:rPr lang="en-US"/>
              <a:t>Click icon to add picture</a:t>
            </a:r>
            <a:endParaRPr lang="en-US" dirty="0"/>
          </a:p>
        </p:txBody>
      </p:sp>
      <p:sp>
        <p:nvSpPr>
          <p:cNvPr id="2" name="Date Placeholder 1"/>
          <p:cNvSpPr>
            <a:spLocks noGrp="1"/>
          </p:cNvSpPr>
          <p:nvPr>
            <p:ph type="dt" sz="half" idx="10"/>
          </p:nvPr>
        </p:nvSpPr>
        <p:spPr/>
        <p:txBody>
          <a:bodyPr/>
          <a:lstStyle/>
          <a:p>
            <a:fld id="{14F96FE2-9E77-4834-9C6B-212E1056298F}" type="datetimeFigureOut">
              <a:rPr lang="en-US" smtClean="0"/>
              <a:t>5/6/2024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A428E537-E56B-49CA-B596-52598082FBE8}" type="slidenum">
              <a:rPr lang="en-US" smtClean="0"/>
              <a:t>‹#›</a:t>
            </a:fld>
            <a:endParaRPr lang="en-US" dirty="0"/>
          </a:p>
        </p:txBody>
      </p:sp>
      <p:sp>
        <p:nvSpPr>
          <p:cNvPr id="6" name="Freeform: Shape 7">
            <a:extLst>
              <a:ext uri="{FF2B5EF4-FFF2-40B4-BE49-F238E27FC236}">
                <a16:creationId xmlns:a16="http://schemas.microsoft.com/office/drawing/2014/main" id="{23B832CC-E04A-47A7-966D-475AEA6409AB}"/>
              </a:ext>
            </a:extLst>
          </p:cNvPr>
          <p:cNvSpPr>
            <a:spLocks noGrp="1"/>
          </p:cNvSpPr>
          <p:nvPr>
            <p:ph type="pic" sz="quarter" idx="14"/>
          </p:nvPr>
        </p:nvSpPr>
        <p:spPr>
          <a:xfrm>
            <a:off x="1125882" y="2491272"/>
            <a:ext cx="2807036" cy="2804628"/>
          </a:xfrm>
          <a:custGeom>
            <a:avLst/>
            <a:gdLst>
              <a:gd name="connsiteX0" fmla="*/ 1406866 w 2807036"/>
              <a:gd name="connsiteY0" fmla="*/ 0 h 2804628"/>
              <a:gd name="connsiteX1" fmla="*/ 2061159 w 2807036"/>
              <a:gd name="connsiteY1" fmla="*/ 271017 h 2804628"/>
              <a:gd name="connsiteX2" fmla="*/ 2542705 w 2807036"/>
              <a:gd name="connsiteY2" fmla="*/ 752562 h 2804628"/>
              <a:gd name="connsiteX3" fmla="*/ 2796783 w 2807036"/>
              <a:gd name="connsiteY3" fmla="*/ 1230127 h 2804628"/>
              <a:gd name="connsiteX4" fmla="*/ 2807036 w 2807036"/>
              <a:gd name="connsiteY4" fmla="*/ 1301178 h 2804628"/>
              <a:gd name="connsiteX5" fmla="*/ 2807036 w 2807036"/>
              <a:gd name="connsiteY5" fmla="*/ 1512532 h 2804628"/>
              <a:gd name="connsiteX6" fmla="*/ 2796783 w 2807036"/>
              <a:gd name="connsiteY6" fmla="*/ 1583584 h 2804628"/>
              <a:gd name="connsiteX7" fmla="*/ 2542705 w 2807036"/>
              <a:gd name="connsiteY7" fmla="*/ 2061148 h 2804628"/>
              <a:gd name="connsiteX8" fmla="*/ 2061149 w 2807036"/>
              <a:gd name="connsiteY8" fmla="*/ 2542704 h 2804628"/>
              <a:gd name="connsiteX9" fmla="*/ 1583585 w 2807036"/>
              <a:gd name="connsiteY9" fmla="*/ 2796782 h 2804628"/>
              <a:gd name="connsiteX10" fmla="*/ 1529213 w 2807036"/>
              <a:gd name="connsiteY10" fmla="*/ 2804628 h 2804628"/>
              <a:gd name="connsiteX11" fmla="*/ 1284499 w 2807036"/>
              <a:gd name="connsiteY11" fmla="*/ 2804628 h 2804628"/>
              <a:gd name="connsiteX12" fmla="*/ 1230128 w 2807036"/>
              <a:gd name="connsiteY12" fmla="*/ 2796782 h 2804628"/>
              <a:gd name="connsiteX13" fmla="*/ 752563 w 2807036"/>
              <a:gd name="connsiteY13" fmla="*/ 2542704 h 2804628"/>
              <a:gd name="connsiteX14" fmla="*/ 271018 w 2807036"/>
              <a:gd name="connsiteY14" fmla="*/ 2061158 h 2804628"/>
              <a:gd name="connsiteX15" fmla="*/ 271018 w 2807036"/>
              <a:gd name="connsiteY15" fmla="*/ 752572 h 2804628"/>
              <a:gd name="connsiteX16" fmla="*/ 752573 w 2807036"/>
              <a:gd name="connsiteY16" fmla="*/ 271017 h 2804628"/>
              <a:gd name="connsiteX17" fmla="*/ 1406866 w 2807036"/>
              <a:gd name="connsiteY17" fmla="*/ 0 h 2804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07036" h="2804628">
                <a:moveTo>
                  <a:pt x="1406866" y="0"/>
                </a:moveTo>
                <a:cubicBezTo>
                  <a:pt x="1643674" y="0"/>
                  <a:pt x="1880481" y="90339"/>
                  <a:pt x="2061159" y="271017"/>
                </a:cubicBezTo>
                <a:lnTo>
                  <a:pt x="2542705" y="752562"/>
                </a:lnTo>
                <a:cubicBezTo>
                  <a:pt x="2678213" y="888071"/>
                  <a:pt x="2762906" y="1055152"/>
                  <a:pt x="2796783" y="1230127"/>
                </a:cubicBezTo>
                <a:lnTo>
                  <a:pt x="2807036" y="1301178"/>
                </a:lnTo>
                <a:lnTo>
                  <a:pt x="2807036" y="1512532"/>
                </a:lnTo>
                <a:lnTo>
                  <a:pt x="2796783" y="1583584"/>
                </a:lnTo>
                <a:cubicBezTo>
                  <a:pt x="2762906" y="1758558"/>
                  <a:pt x="2678213" y="1925640"/>
                  <a:pt x="2542705" y="2061148"/>
                </a:cubicBezTo>
                <a:lnTo>
                  <a:pt x="2061149" y="2542704"/>
                </a:lnTo>
                <a:cubicBezTo>
                  <a:pt x="1925641" y="2678212"/>
                  <a:pt x="1758559" y="2762905"/>
                  <a:pt x="1583585" y="2796782"/>
                </a:cubicBezTo>
                <a:lnTo>
                  <a:pt x="1529213" y="2804628"/>
                </a:lnTo>
                <a:lnTo>
                  <a:pt x="1284499" y="2804628"/>
                </a:lnTo>
                <a:lnTo>
                  <a:pt x="1230128" y="2796782"/>
                </a:lnTo>
                <a:cubicBezTo>
                  <a:pt x="1055153" y="2762905"/>
                  <a:pt x="888072" y="2678212"/>
                  <a:pt x="752563" y="2542704"/>
                </a:cubicBezTo>
                <a:lnTo>
                  <a:pt x="271018" y="2061158"/>
                </a:lnTo>
                <a:cubicBezTo>
                  <a:pt x="-90339" y="1699802"/>
                  <a:pt x="-90339" y="1113928"/>
                  <a:pt x="271018" y="752572"/>
                </a:cubicBezTo>
                <a:lnTo>
                  <a:pt x="752573" y="271017"/>
                </a:lnTo>
                <a:cubicBezTo>
                  <a:pt x="933252" y="90339"/>
                  <a:pt x="1170059" y="0"/>
                  <a:pt x="1406866" y="0"/>
                </a:cubicBezTo>
                <a:close/>
              </a:path>
            </a:pathLst>
          </a:custGeom>
        </p:spPr>
        <p:txBody>
          <a:bodyPr wrap="square">
            <a:noAutofit/>
          </a:bodyPr>
          <a:lstStyle/>
          <a:p>
            <a:r>
              <a:rPr lang="en-US"/>
              <a:t>Click icon to add picture</a:t>
            </a:r>
            <a:endParaRPr lang="en-US" dirty="0"/>
          </a:p>
        </p:txBody>
      </p:sp>
      <p:sp>
        <p:nvSpPr>
          <p:cNvPr id="7" name="Freeform: Shape 7">
            <a:extLst>
              <a:ext uri="{FF2B5EF4-FFF2-40B4-BE49-F238E27FC236}">
                <a16:creationId xmlns:a16="http://schemas.microsoft.com/office/drawing/2014/main" id="{23B832CC-E04A-47A7-966D-475AEA6409AB}"/>
              </a:ext>
            </a:extLst>
          </p:cNvPr>
          <p:cNvSpPr>
            <a:spLocks noGrp="1"/>
          </p:cNvSpPr>
          <p:nvPr>
            <p:ph type="pic" sz="quarter" idx="15"/>
          </p:nvPr>
        </p:nvSpPr>
        <p:spPr>
          <a:xfrm>
            <a:off x="8252396" y="2491272"/>
            <a:ext cx="2807036" cy="2804628"/>
          </a:xfrm>
          <a:custGeom>
            <a:avLst/>
            <a:gdLst>
              <a:gd name="connsiteX0" fmla="*/ 1406866 w 2807036"/>
              <a:gd name="connsiteY0" fmla="*/ 0 h 2804628"/>
              <a:gd name="connsiteX1" fmla="*/ 2061159 w 2807036"/>
              <a:gd name="connsiteY1" fmla="*/ 271017 h 2804628"/>
              <a:gd name="connsiteX2" fmla="*/ 2542705 w 2807036"/>
              <a:gd name="connsiteY2" fmla="*/ 752562 h 2804628"/>
              <a:gd name="connsiteX3" fmla="*/ 2796783 w 2807036"/>
              <a:gd name="connsiteY3" fmla="*/ 1230127 h 2804628"/>
              <a:gd name="connsiteX4" fmla="*/ 2807036 w 2807036"/>
              <a:gd name="connsiteY4" fmla="*/ 1301178 h 2804628"/>
              <a:gd name="connsiteX5" fmla="*/ 2807036 w 2807036"/>
              <a:gd name="connsiteY5" fmla="*/ 1512532 h 2804628"/>
              <a:gd name="connsiteX6" fmla="*/ 2796783 w 2807036"/>
              <a:gd name="connsiteY6" fmla="*/ 1583584 h 2804628"/>
              <a:gd name="connsiteX7" fmla="*/ 2542705 w 2807036"/>
              <a:gd name="connsiteY7" fmla="*/ 2061148 h 2804628"/>
              <a:gd name="connsiteX8" fmla="*/ 2061149 w 2807036"/>
              <a:gd name="connsiteY8" fmla="*/ 2542704 h 2804628"/>
              <a:gd name="connsiteX9" fmla="*/ 1583585 w 2807036"/>
              <a:gd name="connsiteY9" fmla="*/ 2796782 h 2804628"/>
              <a:gd name="connsiteX10" fmla="*/ 1529213 w 2807036"/>
              <a:gd name="connsiteY10" fmla="*/ 2804628 h 2804628"/>
              <a:gd name="connsiteX11" fmla="*/ 1284499 w 2807036"/>
              <a:gd name="connsiteY11" fmla="*/ 2804628 h 2804628"/>
              <a:gd name="connsiteX12" fmla="*/ 1230128 w 2807036"/>
              <a:gd name="connsiteY12" fmla="*/ 2796782 h 2804628"/>
              <a:gd name="connsiteX13" fmla="*/ 752563 w 2807036"/>
              <a:gd name="connsiteY13" fmla="*/ 2542704 h 2804628"/>
              <a:gd name="connsiteX14" fmla="*/ 271018 w 2807036"/>
              <a:gd name="connsiteY14" fmla="*/ 2061158 h 2804628"/>
              <a:gd name="connsiteX15" fmla="*/ 271018 w 2807036"/>
              <a:gd name="connsiteY15" fmla="*/ 752572 h 2804628"/>
              <a:gd name="connsiteX16" fmla="*/ 752573 w 2807036"/>
              <a:gd name="connsiteY16" fmla="*/ 271017 h 2804628"/>
              <a:gd name="connsiteX17" fmla="*/ 1406866 w 2807036"/>
              <a:gd name="connsiteY17" fmla="*/ 0 h 2804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07036" h="2804628">
                <a:moveTo>
                  <a:pt x="1406866" y="0"/>
                </a:moveTo>
                <a:cubicBezTo>
                  <a:pt x="1643674" y="0"/>
                  <a:pt x="1880481" y="90339"/>
                  <a:pt x="2061159" y="271017"/>
                </a:cubicBezTo>
                <a:lnTo>
                  <a:pt x="2542705" y="752562"/>
                </a:lnTo>
                <a:cubicBezTo>
                  <a:pt x="2678213" y="888071"/>
                  <a:pt x="2762906" y="1055152"/>
                  <a:pt x="2796783" y="1230127"/>
                </a:cubicBezTo>
                <a:lnTo>
                  <a:pt x="2807036" y="1301178"/>
                </a:lnTo>
                <a:lnTo>
                  <a:pt x="2807036" y="1512532"/>
                </a:lnTo>
                <a:lnTo>
                  <a:pt x="2796783" y="1583584"/>
                </a:lnTo>
                <a:cubicBezTo>
                  <a:pt x="2762906" y="1758558"/>
                  <a:pt x="2678213" y="1925640"/>
                  <a:pt x="2542705" y="2061148"/>
                </a:cubicBezTo>
                <a:lnTo>
                  <a:pt x="2061149" y="2542704"/>
                </a:lnTo>
                <a:cubicBezTo>
                  <a:pt x="1925641" y="2678212"/>
                  <a:pt x="1758559" y="2762905"/>
                  <a:pt x="1583585" y="2796782"/>
                </a:cubicBezTo>
                <a:lnTo>
                  <a:pt x="1529213" y="2804628"/>
                </a:lnTo>
                <a:lnTo>
                  <a:pt x="1284499" y="2804628"/>
                </a:lnTo>
                <a:lnTo>
                  <a:pt x="1230128" y="2796782"/>
                </a:lnTo>
                <a:cubicBezTo>
                  <a:pt x="1055153" y="2762905"/>
                  <a:pt x="888072" y="2678212"/>
                  <a:pt x="752563" y="2542704"/>
                </a:cubicBezTo>
                <a:lnTo>
                  <a:pt x="271018" y="2061158"/>
                </a:lnTo>
                <a:cubicBezTo>
                  <a:pt x="-90339" y="1699802"/>
                  <a:pt x="-90339" y="1113928"/>
                  <a:pt x="271018" y="752572"/>
                </a:cubicBezTo>
                <a:lnTo>
                  <a:pt x="752573" y="271017"/>
                </a:lnTo>
                <a:cubicBezTo>
                  <a:pt x="933252" y="90339"/>
                  <a:pt x="1170059" y="0"/>
                  <a:pt x="1406866" y="0"/>
                </a:cubicBezTo>
                <a:close/>
              </a:path>
            </a:pathLst>
          </a:custGeom>
        </p:spPr>
        <p:txBody>
          <a:bodyPr wrap="square">
            <a:noAutofit/>
          </a:bodyPr>
          <a:lstStyle/>
          <a:p>
            <a:r>
              <a:rPr lang="en-US"/>
              <a:t>Click icon to add picture</a:t>
            </a:r>
            <a:endParaRPr lang="en-US" dirty="0"/>
          </a:p>
        </p:txBody>
      </p:sp>
    </p:spTree>
    <p:extLst>
      <p:ext uri="{BB962C8B-B14F-4D97-AF65-F5344CB8AC3E}">
        <p14:creationId xmlns:p14="http://schemas.microsoft.com/office/powerpoint/2010/main" val="15969959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4F96FE2-9E77-4834-9C6B-212E1056298F}" type="datetimeFigureOut">
              <a:rPr lang="en-US" smtClean="0"/>
              <a:t>5/6/2024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428E537-E56B-49CA-B596-52598082FBE8}" type="slidenum">
              <a:rPr lang="en-US" smtClean="0"/>
              <a:t>‹#›</a:t>
            </a:fld>
            <a:endParaRPr lang="en-US" dirty="0"/>
          </a:p>
        </p:txBody>
      </p:sp>
    </p:spTree>
    <p:extLst>
      <p:ext uri="{BB962C8B-B14F-4D97-AF65-F5344CB8AC3E}">
        <p14:creationId xmlns:p14="http://schemas.microsoft.com/office/powerpoint/2010/main" val="40015944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4F96FE2-9E77-4834-9C6B-212E1056298F}" type="datetimeFigureOut">
              <a:rPr lang="en-US" smtClean="0"/>
              <a:t>5/6/2024</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28E537-E56B-49CA-B596-52598082FBE8}" type="slidenum">
              <a:rPr lang="en-US" smtClean="0"/>
              <a:t>‹#›</a:t>
            </a:fld>
            <a:endParaRPr lang="en-US" dirty="0"/>
          </a:p>
        </p:txBody>
      </p:sp>
    </p:spTree>
    <p:extLst>
      <p:ext uri="{BB962C8B-B14F-4D97-AF65-F5344CB8AC3E}">
        <p14:creationId xmlns:p14="http://schemas.microsoft.com/office/powerpoint/2010/main" val="284475933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4" r:id="rId8"/>
    <p:sldLayoutId id="2147483680" r:id="rId9"/>
    <p:sldLayoutId id="2147483681" r:id="rId10"/>
    <p:sldLayoutId id="2147483682" r:id="rId11"/>
    <p:sldLayoutId id="214748368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hyperlink" Target="https://24slides.com/?utm_campaign=mp&amp;utm_medium=ppt&amp;utm_source=pptlink&amp;utm_content=&amp;utm_term=" TargetMode="Externa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4214876" y="3444079"/>
            <a:ext cx="3762247" cy="677108"/>
          </a:xfrm>
          <a:prstGeom prst="rect">
            <a:avLst/>
          </a:prstGeom>
          <a:noFill/>
        </p:spPr>
        <p:txBody>
          <a:bodyPr wrap="none" lIns="0" tIns="0" rIns="0" bIns="0" rtlCol="0">
            <a:spAutoFit/>
          </a:bodyPr>
          <a:lstStyle/>
          <a:p>
            <a:pPr algn="ctr">
              <a:tabLst>
                <a:tab pos="347663" algn="l"/>
              </a:tabLst>
            </a:pPr>
            <a:r>
              <a:rPr lang="en-US" sz="4400" b="1" dirty="0">
                <a:solidFill>
                  <a:schemeClr val="bg1"/>
                </a:solidFill>
                <a:latin typeface="+mj-lt"/>
              </a:rPr>
              <a:t>DATA DRIVEN </a:t>
            </a:r>
          </a:p>
        </p:txBody>
      </p:sp>
      <p:sp>
        <p:nvSpPr>
          <p:cNvPr id="21" name="TextBox 20"/>
          <p:cNvSpPr txBox="1"/>
          <p:nvPr/>
        </p:nvSpPr>
        <p:spPr>
          <a:xfrm>
            <a:off x="4773491" y="4150067"/>
            <a:ext cx="2645019" cy="307777"/>
          </a:xfrm>
          <a:prstGeom prst="rect">
            <a:avLst/>
          </a:prstGeom>
          <a:noFill/>
        </p:spPr>
        <p:txBody>
          <a:bodyPr wrap="none" lIns="0" tIns="0" rIns="0" bIns="0" rtlCol="0">
            <a:spAutoFit/>
          </a:bodyPr>
          <a:lstStyle/>
          <a:p>
            <a:pPr algn="ctr">
              <a:tabLst>
                <a:tab pos="347663" algn="l"/>
              </a:tabLst>
            </a:pPr>
            <a:r>
              <a:rPr lang="en-US" sz="2000" dirty="0">
                <a:solidFill>
                  <a:schemeClr val="bg1"/>
                </a:solidFill>
              </a:rPr>
              <a:t>Power Point Presentation</a:t>
            </a:r>
          </a:p>
        </p:txBody>
      </p:sp>
      <p:sp>
        <p:nvSpPr>
          <p:cNvPr id="2" name="Oval 1">
            <a:extLst>
              <a:ext uri="{C183D7F6-B498-43B3-948B-1728B52AA6E4}">
                <adec:decorative xmlns:adec="http://schemas.microsoft.com/office/drawing/2017/decorative" val="1"/>
              </a:ext>
            </a:extLst>
          </p:cNvPr>
          <p:cNvSpPr/>
          <p:nvPr/>
        </p:nvSpPr>
        <p:spPr>
          <a:xfrm>
            <a:off x="5657640" y="2479683"/>
            <a:ext cx="876722" cy="876720"/>
          </a:xfrm>
          <a:prstGeom prst="ellips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pic>
        <p:nvPicPr>
          <p:cNvPr id="9" name="Picture 8">
            <a:hlinkClick r:id="rId2"/>
            <a:extLst>
              <a:ext uri="{FF2B5EF4-FFF2-40B4-BE49-F238E27FC236}">
                <a16:creationId xmlns:a16="http://schemas.microsoft.com/office/drawing/2014/main" id="{DEBE08FE-8856-B14C-A309-36A662725754}"/>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5581650" y="4685963"/>
            <a:ext cx="1028700" cy="293902"/>
          </a:xfrm>
          <a:prstGeom prst="rect">
            <a:avLst/>
          </a:prstGeom>
          <a:effectLst/>
        </p:spPr>
      </p:pic>
      <p:sp>
        <p:nvSpPr>
          <p:cNvPr id="3" name="Title 2" hidden="1">
            <a:extLst>
              <a:ext uri="{FF2B5EF4-FFF2-40B4-BE49-F238E27FC236}">
                <a16:creationId xmlns:a16="http://schemas.microsoft.com/office/drawing/2014/main" id="{80AA5C56-EC57-4914-8118-68854697E0F3}"/>
              </a:ext>
            </a:extLst>
          </p:cNvPr>
          <p:cNvSpPr>
            <a:spLocks noGrp="1"/>
          </p:cNvSpPr>
          <p:nvPr>
            <p:ph type="title"/>
          </p:nvPr>
        </p:nvSpPr>
        <p:spPr/>
        <p:txBody>
          <a:bodyPr/>
          <a:lstStyle/>
          <a:p>
            <a:r>
              <a:rPr lang="en-US" dirty="0"/>
              <a:t>Slide 1</a:t>
            </a:r>
          </a:p>
        </p:txBody>
      </p:sp>
      <p:sp>
        <p:nvSpPr>
          <p:cNvPr id="13" name="Rectangle 12">
            <a:extLst>
              <a:ext uri="{FF2B5EF4-FFF2-40B4-BE49-F238E27FC236}">
                <a16:creationId xmlns:a16="http://schemas.microsoft.com/office/drawing/2014/main" id="{0DDFCFB5-B768-B63E-34DE-F137F8EA4FBD}"/>
              </a:ext>
              <a:ext uri="{C183D7F6-B498-43B3-948B-1728B52AA6E4}">
                <adec:decorative xmlns:adec="http://schemas.microsoft.com/office/drawing/2017/decorative" val="1"/>
              </a:ext>
            </a:extLst>
          </p:cNvPr>
          <p:cNvSpPr/>
          <p:nvPr/>
        </p:nvSpPr>
        <p:spPr>
          <a:xfrm>
            <a:off x="0" y="0"/>
            <a:ext cx="12192000" cy="6858000"/>
          </a:xfrm>
          <a:prstGeom prst="rect">
            <a:avLst/>
          </a:prstGeom>
          <a:gradFill flip="none" rotWithShape="0">
            <a:gsLst>
              <a:gs pos="100000">
                <a:srgbClr val="1F2229">
                  <a:alpha val="60000"/>
                </a:srgbClr>
              </a:gs>
              <a:gs pos="20000">
                <a:srgbClr val="1F2229">
                  <a:alpha val="91765"/>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a:extLst>
              <a:ext uri="{FF2B5EF4-FFF2-40B4-BE49-F238E27FC236}">
                <a16:creationId xmlns:a16="http://schemas.microsoft.com/office/drawing/2014/main" id="{33D52B39-0C8F-2C44-1CD2-163E2C34044C}"/>
              </a:ext>
            </a:extLst>
          </p:cNvPr>
          <p:cNvSpPr txBox="1"/>
          <p:nvPr/>
        </p:nvSpPr>
        <p:spPr>
          <a:xfrm>
            <a:off x="744718" y="914400"/>
            <a:ext cx="9021451" cy="2585323"/>
          </a:xfrm>
          <a:prstGeom prst="rect">
            <a:avLst/>
          </a:prstGeom>
          <a:noFill/>
        </p:spPr>
        <p:txBody>
          <a:bodyPr wrap="square" rtlCol="0">
            <a:spAutoFit/>
          </a:bodyPr>
          <a:lstStyle/>
          <a:p>
            <a:r>
              <a:rPr lang="en-IN" sz="5400" i="0" dirty="0">
                <a:solidFill>
                  <a:schemeClr val="accent6">
                    <a:lumMod val="40000"/>
                    <a:lumOff val="60000"/>
                  </a:schemeClr>
                </a:solidFill>
                <a:latin typeface="Bahnschrift SemiLight SemiConde" panose="020B0502040204020203" pitchFamily="34" charset="0"/>
              </a:rPr>
              <a:t>FAST AND INFORMATIVE MODEL SELECTION USING LEARNING CURVE CROSS-VALIDATION</a:t>
            </a:r>
            <a:endParaRPr lang="en-IN" sz="5400" dirty="0">
              <a:solidFill>
                <a:schemeClr val="accent6">
                  <a:lumMod val="40000"/>
                  <a:lumOff val="60000"/>
                </a:schemeClr>
              </a:solidFill>
            </a:endParaRPr>
          </a:p>
        </p:txBody>
      </p:sp>
      <p:sp>
        <p:nvSpPr>
          <p:cNvPr id="4" name="TextBox 3">
            <a:extLst>
              <a:ext uri="{FF2B5EF4-FFF2-40B4-BE49-F238E27FC236}">
                <a16:creationId xmlns:a16="http://schemas.microsoft.com/office/drawing/2014/main" id="{D534B007-E680-6B99-D698-ABDFEC1C45A7}"/>
              </a:ext>
            </a:extLst>
          </p:cNvPr>
          <p:cNvSpPr txBox="1"/>
          <p:nvPr/>
        </p:nvSpPr>
        <p:spPr>
          <a:xfrm>
            <a:off x="6948488" y="4208863"/>
            <a:ext cx="5144756" cy="2308324"/>
          </a:xfrm>
          <a:prstGeom prst="rect">
            <a:avLst/>
          </a:prstGeom>
          <a:noFill/>
        </p:spPr>
        <p:txBody>
          <a:bodyPr wrap="square" rtlCol="0">
            <a:spAutoFit/>
          </a:bodyPr>
          <a:lstStyle/>
          <a:p>
            <a:pPr algn="ctr"/>
            <a:r>
              <a:rPr lang="en-US" sz="2400" dirty="0">
                <a:solidFill>
                  <a:schemeClr val="bg1"/>
                </a:solidFill>
                <a:latin typeface="Calibri" panose="020F0502020204030204" pitchFamily="34" charset="0"/>
                <a:ea typeface="Calibri" panose="020F0502020204030204" pitchFamily="34" charset="0"/>
                <a:cs typeface="Calibri" panose="020F0502020204030204" pitchFamily="34" charset="0"/>
              </a:rPr>
              <a:t>    CS-363 Term Paper  </a:t>
            </a:r>
          </a:p>
          <a:p>
            <a:pPr algn="ctr"/>
            <a:r>
              <a:rPr lang="en-US" sz="2400" dirty="0">
                <a:solidFill>
                  <a:schemeClr val="bg1"/>
                </a:solidFill>
                <a:latin typeface="Calibri" panose="020F0502020204030204" pitchFamily="34" charset="0"/>
                <a:ea typeface="Calibri" panose="020F0502020204030204" pitchFamily="34" charset="0"/>
                <a:cs typeface="Calibri" panose="020F0502020204030204" pitchFamily="34" charset="0"/>
              </a:rPr>
              <a:t>    Batch-No: 18</a:t>
            </a:r>
          </a:p>
          <a:p>
            <a:pPr algn="ctr"/>
            <a:r>
              <a:rPr lang="en-US" sz="2400" dirty="0">
                <a:solidFill>
                  <a:schemeClr val="bg1"/>
                </a:solidFill>
                <a:latin typeface="Calibri" panose="020F0502020204030204" pitchFamily="34" charset="0"/>
                <a:ea typeface="Calibri" panose="020F0502020204030204" pitchFamily="34" charset="0"/>
                <a:cs typeface="Calibri" panose="020F0502020204030204" pitchFamily="34" charset="0"/>
              </a:rPr>
              <a:t>Y20CS154 – R INDEEVAR</a:t>
            </a:r>
          </a:p>
          <a:p>
            <a:pPr algn="ctr"/>
            <a:r>
              <a:rPr lang="en-US" sz="2400" dirty="0">
                <a:solidFill>
                  <a:schemeClr val="bg1"/>
                </a:solidFill>
                <a:latin typeface="Calibri" panose="020F0502020204030204" pitchFamily="34" charset="0"/>
                <a:ea typeface="Calibri" panose="020F0502020204030204" pitchFamily="34" charset="0"/>
                <a:cs typeface="Calibri" panose="020F0502020204030204" pitchFamily="34" charset="0"/>
              </a:rPr>
              <a:t>Y20CS157 – RISHITHA G</a:t>
            </a:r>
          </a:p>
          <a:p>
            <a:pPr algn="ctr"/>
            <a:r>
              <a:rPr lang="en-US" sz="2400" dirty="0">
                <a:solidFill>
                  <a:schemeClr val="bg1"/>
                </a:solidFill>
                <a:latin typeface="Calibri" panose="020F0502020204030204" pitchFamily="34" charset="0"/>
                <a:ea typeface="Calibri" panose="020F0502020204030204" pitchFamily="34" charset="0"/>
                <a:cs typeface="Calibri" panose="020F0502020204030204" pitchFamily="34" charset="0"/>
              </a:rPr>
              <a:t>       L21CS198 – D YASWANTH</a:t>
            </a:r>
          </a:p>
          <a:p>
            <a:pPr algn="ctr"/>
            <a:r>
              <a:rPr lang="en-US" sz="2400" dirty="0">
                <a:solidFill>
                  <a:schemeClr val="bg1"/>
                </a:solidFill>
                <a:latin typeface="Calibri" panose="020F0502020204030204" pitchFamily="34" charset="0"/>
                <a:ea typeface="Calibri" panose="020F0502020204030204" pitchFamily="34" charset="0"/>
                <a:cs typeface="Calibri" panose="020F0502020204030204" pitchFamily="34" charset="0"/>
              </a:rPr>
              <a:t>     Guide : P. Rama Krishna Sir</a:t>
            </a:r>
            <a:endParaRPr lang="en-IN" sz="2400" dirty="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7350828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80A9EE6-F061-702E-BA8C-6F77CE98BA3C}"/>
              </a:ext>
            </a:extLst>
          </p:cNvPr>
          <p:cNvSpPr txBox="1"/>
          <p:nvPr/>
        </p:nvSpPr>
        <p:spPr>
          <a:xfrm>
            <a:off x="1045532" y="744688"/>
            <a:ext cx="10339250" cy="3970318"/>
          </a:xfrm>
          <a:prstGeom prst="rect">
            <a:avLst/>
          </a:prstGeom>
          <a:noFill/>
        </p:spPr>
        <p:txBody>
          <a:bodyPr wrap="square">
            <a:spAutoFit/>
          </a:bodyPr>
          <a:lstStyle/>
          <a:p>
            <a:pPr marL="0" indent="0">
              <a:lnSpc>
                <a:spcPct val="150000"/>
              </a:lnSpc>
              <a:buNone/>
            </a:pPr>
            <a:r>
              <a:rPr lang="en-US" sz="2400" b="1" u="sng" dirty="0">
                <a:latin typeface="Calibri" panose="020F0502020204030204" pitchFamily="34" charset="0"/>
                <a:cs typeface="Calibri" panose="020F0502020204030204" pitchFamily="34" charset="0"/>
              </a:rPr>
              <a:t>Limitations Of Racing methods:</a:t>
            </a:r>
          </a:p>
          <a:p>
            <a:pPr marL="514350" indent="-514350">
              <a:lnSpc>
                <a:spcPct val="150000"/>
              </a:lnSpc>
              <a:buFont typeface="+mj-lt"/>
              <a:buAutoNum type="arabicParenR"/>
            </a:pPr>
            <a:r>
              <a:rPr lang="en-US" sz="2400" dirty="0">
                <a:latin typeface="Calibri" panose="020F0502020204030204" pitchFamily="34" charset="0"/>
                <a:cs typeface="Calibri" panose="020F0502020204030204" pitchFamily="34" charset="0"/>
              </a:rPr>
              <a:t>Computational cost</a:t>
            </a:r>
          </a:p>
          <a:p>
            <a:pPr marL="514350" indent="-514350">
              <a:lnSpc>
                <a:spcPct val="150000"/>
              </a:lnSpc>
              <a:buFont typeface="+mj-lt"/>
              <a:buAutoNum type="arabicParenR"/>
            </a:pPr>
            <a:r>
              <a:rPr lang="en-US" sz="2400" dirty="0">
                <a:latin typeface="Calibri" panose="020F0502020204030204" pitchFamily="34" charset="0"/>
                <a:cs typeface="Calibri" panose="020F0502020204030204" pitchFamily="34" charset="0"/>
              </a:rPr>
              <a:t>Overfitting</a:t>
            </a:r>
          </a:p>
          <a:p>
            <a:pPr marL="514350" indent="-514350">
              <a:lnSpc>
                <a:spcPct val="150000"/>
              </a:lnSpc>
              <a:buFont typeface="+mj-lt"/>
              <a:buAutoNum type="arabicParenR"/>
            </a:pPr>
            <a:r>
              <a:rPr lang="en-US" sz="2400" dirty="0">
                <a:latin typeface="Calibri" panose="020F0502020204030204" pitchFamily="34" charset="0"/>
                <a:cs typeface="Calibri" panose="020F0502020204030204" pitchFamily="34" charset="0"/>
              </a:rPr>
              <a:t>Sampling bias</a:t>
            </a:r>
          </a:p>
          <a:p>
            <a:pPr marL="514350" indent="-514350">
              <a:lnSpc>
                <a:spcPct val="150000"/>
              </a:lnSpc>
              <a:buFont typeface="+mj-lt"/>
              <a:buAutoNum type="arabicParenR"/>
            </a:pPr>
            <a:r>
              <a:rPr lang="en-US" sz="2400" dirty="0">
                <a:latin typeface="Calibri" panose="020F0502020204030204" pitchFamily="34" charset="0"/>
                <a:cs typeface="Calibri" panose="020F0502020204030204" pitchFamily="34" charset="0"/>
              </a:rPr>
              <a:t>It should be used in combination with other validation techniques to ensure the robustness and reliability of the final model.</a:t>
            </a:r>
          </a:p>
          <a:p>
            <a:pPr marL="0" indent="0">
              <a:buNone/>
            </a:pPr>
            <a:endParaRPr lang="en-IN" dirty="0"/>
          </a:p>
          <a:p>
            <a:endParaRPr lang="en-IN" dirty="0"/>
          </a:p>
        </p:txBody>
      </p:sp>
    </p:spTree>
    <p:extLst>
      <p:ext uri="{BB962C8B-B14F-4D97-AF65-F5344CB8AC3E}">
        <p14:creationId xmlns:p14="http://schemas.microsoft.com/office/powerpoint/2010/main" val="9162286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A22B56-727A-BE41-D8C3-30B2A7F52803}"/>
              </a:ext>
            </a:extLst>
          </p:cNvPr>
          <p:cNvSpPr>
            <a:spLocks noGrp="1"/>
          </p:cNvSpPr>
          <p:nvPr>
            <p:ph type="title"/>
          </p:nvPr>
        </p:nvSpPr>
        <p:spPr/>
        <p:txBody>
          <a:bodyPr/>
          <a:lstStyle/>
          <a:p>
            <a:r>
              <a:rPr lang="en-IN" dirty="0">
                <a:latin typeface="Gill sans"/>
              </a:rPr>
              <a:t>Wilcoxon Racing method</a:t>
            </a:r>
          </a:p>
        </p:txBody>
      </p:sp>
      <p:sp>
        <p:nvSpPr>
          <p:cNvPr id="3" name="Content Placeholder 2">
            <a:extLst>
              <a:ext uri="{FF2B5EF4-FFF2-40B4-BE49-F238E27FC236}">
                <a16:creationId xmlns:a16="http://schemas.microsoft.com/office/drawing/2014/main" id="{7B29ED12-2109-B342-6CF2-AE5FA97ACB7D}"/>
              </a:ext>
            </a:extLst>
          </p:cNvPr>
          <p:cNvSpPr>
            <a:spLocks noGrp="1"/>
          </p:cNvSpPr>
          <p:nvPr>
            <p:ph idx="1"/>
          </p:nvPr>
        </p:nvSpPr>
        <p:spPr/>
        <p:txBody>
          <a:bodyPr>
            <a:normAutofit/>
          </a:bodyPr>
          <a:lstStyle/>
          <a:p>
            <a:pPr>
              <a:lnSpc>
                <a:spcPct val="100000"/>
              </a:lnSpc>
            </a:pPr>
            <a:r>
              <a:rPr lang="en-US" sz="2400" dirty="0">
                <a:latin typeface="Calibri" panose="020F0502020204030204" pitchFamily="34" charset="0"/>
                <a:ea typeface="Calibri" panose="020F0502020204030204" pitchFamily="34" charset="0"/>
                <a:cs typeface="Calibri" panose="020F0502020204030204" pitchFamily="34" charset="0"/>
              </a:rPr>
              <a:t>In the Wilcoxon racing method, multiple algorithms or models are tested against each other using a series of pairwise comparisons.</a:t>
            </a:r>
          </a:p>
          <a:p>
            <a:pPr>
              <a:lnSpc>
                <a:spcPct val="100000"/>
              </a:lnSpc>
            </a:pPr>
            <a:r>
              <a:rPr lang="en-US" sz="2400" dirty="0">
                <a:latin typeface="Calibri" panose="020F0502020204030204" pitchFamily="34" charset="0"/>
                <a:ea typeface="Calibri" panose="020F0502020204030204" pitchFamily="34" charset="0"/>
                <a:cs typeface="Calibri" panose="020F0502020204030204" pitchFamily="34" charset="0"/>
              </a:rPr>
              <a:t>For each pair of algorithms, Wilcoxon rank-sum test is performed and the one with higher rank is considered.</a:t>
            </a:r>
          </a:p>
          <a:p>
            <a:pPr>
              <a:lnSpc>
                <a:spcPct val="100000"/>
              </a:lnSpc>
            </a:pPr>
            <a:endParaRPr lang="en-US" sz="2400" dirty="0">
              <a:latin typeface="Calibri" panose="020F0502020204030204" pitchFamily="34" charset="0"/>
              <a:ea typeface="Calibri" panose="020F0502020204030204" pitchFamily="34" charset="0"/>
              <a:cs typeface="Calibri" panose="020F0502020204030204" pitchFamily="34" charset="0"/>
            </a:endParaRPr>
          </a:p>
          <a:p>
            <a:pPr marL="0" indent="0">
              <a:lnSpc>
                <a:spcPct val="100000"/>
              </a:lnSpc>
              <a:buNone/>
            </a:pPr>
            <a:r>
              <a:rPr lang="en-US" sz="2400" b="1" dirty="0">
                <a:latin typeface="Calibri" panose="020F0502020204030204" pitchFamily="34" charset="0"/>
                <a:ea typeface="Calibri" panose="020F0502020204030204" pitchFamily="34" charset="0"/>
                <a:cs typeface="Calibri" panose="020F0502020204030204" pitchFamily="34" charset="0"/>
              </a:rPr>
              <a:t>Limitations</a:t>
            </a:r>
            <a:r>
              <a:rPr lang="en-US" sz="2400" dirty="0">
                <a:latin typeface="Calibri" panose="020F0502020204030204" pitchFamily="34" charset="0"/>
                <a:ea typeface="Calibri" panose="020F0502020204030204" pitchFamily="34" charset="0"/>
                <a:cs typeface="Calibri" panose="020F0502020204030204" pitchFamily="34" charset="0"/>
              </a:rPr>
              <a:t> :</a:t>
            </a:r>
          </a:p>
          <a:p>
            <a:pPr marL="514350" indent="-514350">
              <a:lnSpc>
                <a:spcPct val="100000"/>
              </a:lnSpc>
              <a:buFont typeface="+mj-lt"/>
              <a:buAutoNum type="arabicPeriod"/>
            </a:pPr>
            <a:r>
              <a:rPr lang="en-US" sz="2400" dirty="0">
                <a:latin typeface="Calibri" panose="020F0502020204030204" pitchFamily="34" charset="0"/>
                <a:ea typeface="Calibri" panose="020F0502020204030204" pitchFamily="34" charset="0"/>
                <a:cs typeface="Calibri" panose="020F0502020204030204" pitchFamily="34" charset="0"/>
              </a:rPr>
              <a:t>Require large number of pairwise comparisons</a:t>
            </a:r>
          </a:p>
          <a:p>
            <a:pPr marL="514350" indent="-514350">
              <a:lnSpc>
                <a:spcPct val="100000"/>
              </a:lnSpc>
              <a:buFont typeface="+mj-lt"/>
              <a:buAutoNum type="arabicPeriod"/>
            </a:pPr>
            <a:r>
              <a:rPr lang="en-US" sz="2400" dirty="0">
                <a:latin typeface="Calibri" panose="020F0502020204030204" pitchFamily="34" charset="0"/>
                <a:ea typeface="Calibri" panose="020F0502020204030204" pitchFamily="34" charset="0"/>
                <a:cs typeface="Calibri" panose="020F0502020204030204" pitchFamily="34" charset="0"/>
              </a:rPr>
              <a:t>Assumes that the pairwise comparisons are independent</a:t>
            </a:r>
          </a:p>
          <a:p>
            <a:pPr>
              <a:buFont typeface="Wingdings" panose="05000000000000000000" pitchFamily="2" charset="2"/>
              <a:buChar char="Ø"/>
            </a:pPr>
            <a:endParaRPr lang="en-IN" sz="2400" dirty="0">
              <a:latin typeface="Calibri" panose="020F0502020204030204" pitchFamily="34" charset="0"/>
              <a:ea typeface="Calibri" panose="020F0502020204030204" pitchFamily="34" charset="0"/>
              <a:cs typeface="Calibri" panose="020F0502020204030204" pitchFamily="34" charset="0"/>
            </a:endParaRPr>
          </a:p>
        </p:txBody>
      </p:sp>
      <p:cxnSp>
        <p:nvCxnSpPr>
          <p:cNvPr id="4" name="Straight Connector 3">
            <a:extLst>
              <a:ext uri="{FF2B5EF4-FFF2-40B4-BE49-F238E27FC236}">
                <a16:creationId xmlns:a16="http://schemas.microsoft.com/office/drawing/2014/main" id="{3583D42B-BCB7-195C-1F9B-8826C8129106}"/>
              </a:ext>
            </a:extLst>
          </p:cNvPr>
          <p:cNvCxnSpPr/>
          <p:nvPr/>
        </p:nvCxnSpPr>
        <p:spPr>
          <a:xfrm>
            <a:off x="782032" y="1319753"/>
            <a:ext cx="10627936" cy="0"/>
          </a:xfrm>
          <a:prstGeom prst="line">
            <a:avLst/>
          </a:prstGeom>
          <a:scene3d>
            <a:camera prst="orthographicFront"/>
            <a:lightRig rig="threePt" dir="t"/>
          </a:scene3d>
          <a:sp3d>
            <a:bevelT prst="slope"/>
          </a:sp3d>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915505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BDE230-A955-C89D-50F8-C3E4B5744416}"/>
              </a:ext>
            </a:extLst>
          </p:cNvPr>
          <p:cNvSpPr>
            <a:spLocks noGrp="1"/>
          </p:cNvSpPr>
          <p:nvPr>
            <p:ph type="title"/>
          </p:nvPr>
        </p:nvSpPr>
        <p:spPr/>
        <p:txBody>
          <a:bodyPr/>
          <a:lstStyle/>
          <a:p>
            <a:r>
              <a:rPr lang="en-US" dirty="0">
                <a:latin typeface="Gill sans"/>
              </a:rPr>
              <a:t>Successive Halving</a:t>
            </a:r>
            <a:endParaRPr lang="en-IN" dirty="0">
              <a:latin typeface="Gill sans"/>
            </a:endParaRPr>
          </a:p>
        </p:txBody>
      </p:sp>
      <p:sp>
        <p:nvSpPr>
          <p:cNvPr id="3" name="Content Placeholder 2">
            <a:extLst>
              <a:ext uri="{FF2B5EF4-FFF2-40B4-BE49-F238E27FC236}">
                <a16:creationId xmlns:a16="http://schemas.microsoft.com/office/drawing/2014/main" id="{E8FC3E48-A8E4-7C68-E3DE-00F275E9F07E}"/>
              </a:ext>
            </a:extLst>
          </p:cNvPr>
          <p:cNvSpPr>
            <a:spLocks noGrp="1"/>
          </p:cNvSpPr>
          <p:nvPr>
            <p:ph idx="1"/>
          </p:nvPr>
        </p:nvSpPr>
        <p:spPr/>
        <p:txBody>
          <a:bodyPr>
            <a:normAutofit/>
          </a:bodyPr>
          <a:lstStyle/>
          <a:p>
            <a:pPr algn="just">
              <a:lnSpc>
                <a:spcPct val="100000"/>
              </a:lnSpc>
            </a:pPr>
            <a:r>
              <a:rPr lang="en-US" sz="2400" dirty="0">
                <a:latin typeface="Calibri" panose="020F0502020204030204" pitchFamily="34" charset="0"/>
                <a:cs typeface="Calibri" panose="020F0502020204030204" pitchFamily="34" charset="0"/>
              </a:rPr>
              <a:t>Successive Halving in one type of validation method which uses principle of elimination. This algorithm is an iterative one which iteratively trains a set of models on fixed parameters  and develop the fraction data and then selecting top performance models.</a:t>
            </a:r>
          </a:p>
          <a:p>
            <a:pPr algn="just">
              <a:lnSpc>
                <a:spcPct val="100000"/>
              </a:lnSpc>
            </a:pPr>
            <a:r>
              <a:rPr lang="en-US" sz="2400" dirty="0">
                <a:latin typeface="Calibri" panose="020F0502020204030204" pitchFamily="34" charset="0"/>
                <a:cs typeface="Calibri" panose="020F0502020204030204" pitchFamily="34" charset="0"/>
              </a:rPr>
              <a:t>At each iteration, the fraction of data used to train the models is increased, and the number of models evaluated is reduced. This allows for more efficient use of computational resources, as the number of models evaluated decreases exponentially with each iteration.</a:t>
            </a:r>
            <a:endParaRPr lang="en-IN" sz="2400" dirty="0">
              <a:latin typeface="Calibri" panose="020F0502020204030204" pitchFamily="34" charset="0"/>
              <a:cs typeface="Calibri" panose="020F0502020204030204" pitchFamily="34" charset="0"/>
            </a:endParaRPr>
          </a:p>
        </p:txBody>
      </p:sp>
      <p:cxnSp>
        <p:nvCxnSpPr>
          <p:cNvPr id="4" name="Straight Connector 3">
            <a:extLst>
              <a:ext uri="{FF2B5EF4-FFF2-40B4-BE49-F238E27FC236}">
                <a16:creationId xmlns:a16="http://schemas.microsoft.com/office/drawing/2014/main" id="{2DF8730E-EFB5-AE63-7D19-0F978A5ADC54}"/>
              </a:ext>
            </a:extLst>
          </p:cNvPr>
          <p:cNvCxnSpPr/>
          <p:nvPr/>
        </p:nvCxnSpPr>
        <p:spPr>
          <a:xfrm>
            <a:off x="725864" y="1338606"/>
            <a:ext cx="10627936" cy="0"/>
          </a:xfrm>
          <a:prstGeom prst="line">
            <a:avLst/>
          </a:prstGeom>
          <a:scene3d>
            <a:camera prst="orthographicFront"/>
            <a:lightRig rig="threePt" dir="t"/>
          </a:scene3d>
          <a:sp3d>
            <a:bevelT prst="slope"/>
          </a:sp3d>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9486102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1517440-5AC9-38EE-CC9C-014367707CB3}"/>
              </a:ext>
            </a:extLst>
          </p:cNvPr>
          <p:cNvSpPr>
            <a:spLocks noGrp="1"/>
          </p:cNvSpPr>
          <p:nvPr>
            <p:ph idx="1"/>
          </p:nvPr>
        </p:nvSpPr>
        <p:spPr>
          <a:xfrm>
            <a:off x="838200" y="838986"/>
            <a:ext cx="10515600" cy="5337977"/>
          </a:xfrm>
        </p:spPr>
        <p:txBody>
          <a:bodyPr/>
          <a:lstStyle/>
          <a:p>
            <a:pPr marL="0" indent="0">
              <a:lnSpc>
                <a:spcPct val="150000"/>
              </a:lnSpc>
              <a:buNone/>
            </a:pPr>
            <a:r>
              <a:rPr lang="en-US" b="1" u="sng" dirty="0">
                <a:latin typeface="Calibri" panose="020F0502020204030204" pitchFamily="34" charset="0"/>
                <a:cs typeface="Calibri" panose="020F0502020204030204" pitchFamily="34" charset="0"/>
              </a:rPr>
              <a:t>Limitations of successive halving:</a:t>
            </a:r>
          </a:p>
          <a:p>
            <a:pPr marL="457200" indent="-457200" algn="just">
              <a:lnSpc>
                <a:spcPct val="150000"/>
              </a:lnSpc>
              <a:buFont typeface="+mj-lt"/>
              <a:buAutoNum type="arabicParenR"/>
            </a:pPr>
            <a:r>
              <a:rPr lang="en-IN" sz="2400" dirty="0">
                <a:latin typeface="Calibri" panose="020F0502020204030204" pitchFamily="34" charset="0"/>
                <a:cs typeface="Calibri" panose="020F0502020204030204" pitchFamily="34" charset="0"/>
              </a:rPr>
              <a:t>It depends on portfolio(</a:t>
            </a:r>
            <a:r>
              <a:rPr lang="en-US" sz="2400" dirty="0">
                <a:latin typeface="Calibri" panose="020F0502020204030204" pitchFamily="34" charset="0"/>
                <a:cs typeface="Calibri" panose="020F0502020204030204" pitchFamily="34" charset="0"/>
              </a:rPr>
              <a:t>Dependence on the fraction of data used for training).</a:t>
            </a:r>
            <a:endParaRPr lang="en-IN" sz="2400" dirty="0">
              <a:latin typeface="Calibri" panose="020F0502020204030204" pitchFamily="34" charset="0"/>
              <a:cs typeface="Calibri" panose="020F0502020204030204" pitchFamily="34" charset="0"/>
            </a:endParaRPr>
          </a:p>
          <a:p>
            <a:pPr marL="457200" indent="-457200" algn="just">
              <a:lnSpc>
                <a:spcPct val="150000"/>
              </a:lnSpc>
              <a:buFont typeface="+mj-lt"/>
              <a:buAutoNum type="arabicParenR"/>
            </a:pPr>
            <a:r>
              <a:rPr lang="en-US" sz="2400" dirty="0">
                <a:latin typeface="Calibri" panose="020F0502020204030204" pitchFamily="34" charset="0"/>
                <a:cs typeface="Calibri" panose="020F0502020204030204" pitchFamily="34" charset="0"/>
              </a:rPr>
              <a:t>Depends upon the choice of initial models, no of rounds and selection algorithm.</a:t>
            </a:r>
          </a:p>
          <a:p>
            <a:pPr marL="457200" indent="-457200" algn="just">
              <a:lnSpc>
                <a:spcPct val="150000"/>
              </a:lnSpc>
              <a:buFont typeface="+mj-lt"/>
              <a:buAutoNum type="arabicParenR"/>
            </a:pPr>
            <a:r>
              <a:rPr lang="en-US" sz="2400" dirty="0">
                <a:latin typeface="Calibri" panose="020F0502020204030204" pitchFamily="34" charset="0"/>
                <a:cs typeface="Calibri" panose="020F0502020204030204" pitchFamily="34" charset="0"/>
              </a:rPr>
              <a:t>It’s a Greedy Approach.(Aggressive Pruning)</a:t>
            </a:r>
            <a:endParaRPr lang="en-IN" sz="2400" dirty="0">
              <a:latin typeface="Calibri" panose="020F0502020204030204" pitchFamily="34" charset="0"/>
              <a:cs typeface="Calibri" panose="020F0502020204030204" pitchFamily="34" charset="0"/>
            </a:endParaRPr>
          </a:p>
          <a:p>
            <a:endParaRPr lang="en-IN" dirty="0"/>
          </a:p>
        </p:txBody>
      </p:sp>
    </p:spTree>
    <p:extLst>
      <p:ext uri="{BB962C8B-B14F-4D97-AF65-F5344CB8AC3E}">
        <p14:creationId xmlns:p14="http://schemas.microsoft.com/office/powerpoint/2010/main" val="21507112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1E131-74F2-F7BA-7C09-47D6D47BB14F}"/>
              </a:ext>
            </a:extLst>
          </p:cNvPr>
          <p:cNvSpPr>
            <a:spLocks noGrp="1"/>
          </p:cNvSpPr>
          <p:nvPr>
            <p:ph type="title"/>
          </p:nvPr>
        </p:nvSpPr>
        <p:spPr/>
        <p:txBody>
          <a:bodyPr/>
          <a:lstStyle/>
          <a:p>
            <a:r>
              <a:rPr lang="en-US" dirty="0">
                <a:latin typeface="Gill sans"/>
              </a:rPr>
              <a:t>PROPOSED MODEL (LCCV)</a:t>
            </a:r>
            <a:endParaRPr lang="en-IN" dirty="0">
              <a:latin typeface="Gill sans"/>
            </a:endParaRPr>
          </a:p>
        </p:txBody>
      </p:sp>
      <p:sp>
        <p:nvSpPr>
          <p:cNvPr id="3" name="Content Placeholder 2">
            <a:extLst>
              <a:ext uri="{FF2B5EF4-FFF2-40B4-BE49-F238E27FC236}">
                <a16:creationId xmlns:a16="http://schemas.microsoft.com/office/drawing/2014/main" id="{3DC792E6-552E-FD91-2F92-425D53D1521A}"/>
              </a:ext>
            </a:extLst>
          </p:cNvPr>
          <p:cNvSpPr>
            <a:spLocks noGrp="1"/>
          </p:cNvSpPr>
          <p:nvPr>
            <p:ph idx="1"/>
          </p:nvPr>
        </p:nvSpPr>
        <p:spPr/>
        <p:txBody>
          <a:bodyPr>
            <a:normAutofit/>
          </a:bodyPr>
          <a:lstStyle/>
          <a:p>
            <a:pPr algn="just">
              <a:lnSpc>
                <a:spcPct val="100000"/>
              </a:lnSpc>
              <a:spcAft>
                <a:spcPts val="800"/>
              </a:spcAft>
            </a:pPr>
            <a:r>
              <a:rPr lang="en-IN" sz="2400" kern="100" dirty="0">
                <a:latin typeface="Calibri" panose="020F0502020204030204" pitchFamily="34" charset="0"/>
                <a:cs typeface="Calibri" panose="020F0502020204030204" pitchFamily="34" charset="0"/>
              </a:rPr>
              <a:t>L</a:t>
            </a:r>
            <a:r>
              <a:rPr lang="en-IN" sz="2400" kern="100" dirty="0">
                <a:effectLst/>
                <a:latin typeface="Calibri" panose="020F0502020204030204" pitchFamily="34" charset="0"/>
                <a:ea typeface="Calibri" panose="020F0502020204030204" pitchFamily="34" charset="0"/>
                <a:cs typeface="Calibri" panose="020F0502020204030204" pitchFamily="34" charset="0"/>
              </a:rPr>
              <a:t>earning-curve-based cross-validation (LCCV) is a new approach for validation based on learning curves (LCCV). Instead of evaluating a candidate just for one training set size, it is evaluated, in increasing order, at different so-called anchors of training fold sizes, e.g. for 64, 128, 256, 512, ... instances. At each anchor, several evaluations are conducted until a stability criterion is met.</a:t>
            </a:r>
          </a:p>
          <a:p>
            <a:pPr algn="just">
              <a:lnSpc>
                <a:spcPct val="100000"/>
              </a:lnSpc>
              <a:spcAft>
                <a:spcPts val="800"/>
              </a:spcAft>
            </a:pPr>
            <a:r>
              <a:rPr lang="en-IN" sz="2400" kern="100" dirty="0">
                <a:latin typeface="Calibri" panose="020F0502020204030204" pitchFamily="34" charset="0"/>
                <a:ea typeface="Calibri" panose="020F0502020204030204" pitchFamily="34" charset="0"/>
                <a:cs typeface="Calibri" panose="020F0502020204030204" pitchFamily="34" charset="0"/>
              </a:rPr>
              <a:t>The LCCV idea is early recognize whether or not a candidate can be competitive. It makes the evaluation mechanism faster while at the same time not compromising the performance of algorithm selection procedure.</a:t>
            </a:r>
            <a:endParaRPr lang="en-IN" sz="2400" kern="100" dirty="0">
              <a:effectLst/>
              <a:latin typeface="Calibri" panose="020F0502020204030204" pitchFamily="34" charset="0"/>
              <a:ea typeface="Calibri" panose="020F0502020204030204" pitchFamily="34" charset="0"/>
              <a:cs typeface="Calibri" panose="020F0502020204030204" pitchFamily="34" charset="0"/>
            </a:endParaRPr>
          </a:p>
        </p:txBody>
      </p:sp>
      <p:cxnSp>
        <p:nvCxnSpPr>
          <p:cNvPr id="4" name="Straight Connector 3">
            <a:extLst>
              <a:ext uri="{FF2B5EF4-FFF2-40B4-BE49-F238E27FC236}">
                <a16:creationId xmlns:a16="http://schemas.microsoft.com/office/drawing/2014/main" id="{C67DB70B-5FCF-605B-A4DD-CABEE64302BB}"/>
              </a:ext>
            </a:extLst>
          </p:cNvPr>
          <p:cNvCxnSpPr/>
          <p:nvPr/>
        </p:nvCxnSpPr>
        <p:spPr>
          <a:xfrm>
            <a:off x="725864" y="1338606"/>
            <a:ext cx="10627936" cy="0"/>
          </a:xfrm>
          <a:prstGeom prst="line">
            <a:avLst/>
          </a:prstGeom>
          <a:scene3d>
            <a:camera prst="orthographicFront"/>
            <a:lightRig rig="threePt" dir="t"/>
          </a:scene3d>
          <a:sp3d>
            <a:bevelT prst="slope"/>
          </a:sp3d>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9557276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9C7573-37B1-9B89-D034-D808F4087CB2}"/>
              </a:ext>
            </a:extLst>
          </p:cNvPr>
          <p:cNvSpPr>
            <a:spLocks noGrp="1"/>
          </p:cNvSpPr>
          <p:nvPr>
            <p:ph type="title"/>
          </p:nvPr>
        </p:nvSpPr>
        <p:spPr/>
        <p:txBody>
          <a:bodyPr/>
          <a:lstStyle/>
          <a:p>
            <a:r>
              <a:rPr lang="en-US" dirty="0">
                <a:latin typeface="Gill sans"/>
              </a:rPr>
              <a:t>DETAILS OF PROPOSED MODEL</a:t>
            </a:r>
            <a:endParaRPr lang="en-IN" dirty="0">
              <a:latin typeface="Gill sans"/>
            </a:endParaRPr>
          </a:p>
        </p:txBody>
      </p:sp>
      <p:sp>
        <p:nvSpPr>
          <p:cNvPr id="3" name="Content Placeholder 2">
            <a:extLst>
              <a:ext uri="{FF2B5EF4-FFF2-40B4-BE49-F238E27FC236}">
                <a16:creationId xmlns:a16="http://schemas.microsoft.com/office/drawing/2014/main" id="{12005526-5AD6-F9BD-C97C-319F43687176}"/>
              </a:ext>
            </a:extLst>
          </p:cNvPr>
          <p:cNvSpPr>
            <a:spLocks noGrp="1"/>
          </p:cNvSpPr>
          <p:nvPr>
            <p:ph idx="1"/>
          </p:nvPr>
        </p:nvSpPr>
        <p:spPr/>
        <p:txBody>
          <a:bodyPr>
            <a:normAutofit lnSpcReduction="10000"/>
          </a:bodyPr>
          <a:lstStyle/>
          <a:p>
            <a:pPr algn="just">
              <a:lnSpc>
                <a:spcPct val="150000"/>
              </a:lnSpc>
              <a:spcAft>
                <a:spcPts val="800"/>
              </a:spcAft>
            </a:pPr>
            <a:r>
              <a:rPr lang="en-IN" sz="2400" kern="100" dirty="0">
                <a:effectLst/>
                <a:latin typeface="Calibri" panose="020F0502020204030204" pitchFamily="34" charset="0"/>
                <a:ea typeface="Calibri" panose="020F0502020204030204" pitchFamily="34" charset="0"/>
                <a:cs typeface="Times New Roman" panose="02020603050405020304" pitchFamily="18" charset="0"/>
              </a:rPr>
              <a:t>The main contribution of LCCV is that it combines empirical learning curves with an convexity assumption on learning curves to early prune candidates only if they are unlikely to be an optimal solution.</a:t>
            </a:r>
          </a:p>
          <a:p>
            <a:pPr algn="just">
              <a:lnSpc>
                <a:spcPct val="150000"/>
              </a:lnSpc>
              <a:spcAft>
                <a:spcPts val="800"/>
              </a:spcAft>
            </a:pPr>
            <a:r>
              <a:rPr lang="en-IN" sz="2400" kern="100" dirty="0">
                <a:latin typeface="Calibri" panose="020F0502020204030204" pitchFamily="34" charset="0"/>
                <a:ea typeface="Calibri" panose="020F0502020204030204" pitchFamily="34" charset="0"/>
                <a:cs typeface="Times New Roman" panose="02020603050405020304" pitchFamily="18" charset="0"/>
              </a:rPr>
              <a:t>Empirical Learning: Empirical learning refers to the process of acquiring knowledge or skills through direct observation or experience.</a:t>
            </a:r>
          </a:p>
          <a:p>
            <a:pPr algn="just">
              <a:lnSpc>
                <a:spcPct val="150000"/>
              </a:lnSpc>
              <a:spcAft>
                <a:spcPts val="800"/>
              </a:spcAft>
            </a:pPr>
            <a:r>
              <a:rPr lang="en-IN" sz="2400" kern="100" dirty="0">
                <a:latin typeface="Calibri" panose="020F0502020204030204" pitchFamily="34" charset="0"/>
                <a:ea typeface="Calibri" panose="020F0502020204030204" pitchFamily="34" charset="0"/>
                <a:cs typeface="Times New Roman" panose="02020603050405020304" pitchFamily="18" charset="0"/>
              </a:rPr>
              <a:t>Learning Curves:</a:t>
            </a:r>
            <a:r>
              <a:rPr lang="en-US" sz="2400" kern="100" dirty="0">
                <a:latin typeface="Calibri" panose="020F0502020204030204" pitchFamily="34" charset="0"/>
                <a:ea typeface="Calibri" panose="020F0502020204030204" pitchFamily="34" charset="0"/>
                <a:cs typeface="Times New Roman" panose="02020603050405020304" pitchFamily="18" charset="0"/>
              </a:rPr>
              <a:t>A learning curve is the representation in graph form of the rate of learning something over time or repeated experiences.</a:t>
            </a:r>
            <a:endParaRPr lang="en-IN" kern="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IN" sz="2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IN" sz="2800" kern="100" dirty="0">
              <a:effectLst/>
              <a:latin typeface="Calibri" panose="020F0502020204030204" pitchFamily="34" charset="0"/>
              <a:ea typeface="Calibri" panose="020F0502020204030204" pitchFamily="34" charset="0"/>
              <a:cs typeface="Times New Roman" panose="02020603050405020304" pitchFamily="18" charset="0"/>
            </a:endParaRPr>
          </a:p>
        </p:txBody>
      </p:sp>
      <p:cxnSp>
        <p:nvCxnSpPr>
          <p:cNvPr id="4" name="Straight Connector 3">
            <a:extLst>
              <a:ext uri="{FF2B5EF4-FFF2-40B4-BE49-F238E27FC236}">
                <a16:creationId xmlns:a16="http://schemas.microsoft.com/office/drawing/2014/main" id="{FC0B7B93-6C0B-A1EF-C0A1-9E87B4B3D48F}"/>
              </a:ext>
            </a:extLst>
          </p:cNvPr>
          <p:cNvCxnSpPr/>
          <p:nvPr/>
        </p:nvCxnSpPr>
        <p:spPr>
          <a:xfrm>
            <a:off x="725864" y="1338606"/>
            <a:ext cx="10627936" cy="0"/>
          </a:xfrm>
          <a:prstGeom prst="line">
            <a:avLst/>
          </a:prstGeom>
          <a:scene3d>
            <a:camera prst="orthographicFront"/>
            <a:lightRig rig="threePt" dir="t"/>
          </a:scene3d>
          <a:sp3d>
            <a:bevelT prst="slope"/>
          </a:sp3d>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8749958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04D537-750F-21B9-4CCA-69F79DF5CAE8}"/>
              </a:ext>
            </a:extLst>
          </p:cNvPr>
          <p:cNvSpPr>
            <a:spLocks noGrp="1"/>
          </p:cNvSpPr>
          <p:nvPr>
            <p:ph type="title"/>
          </p:nvPr>
        </p:nvSpPr>
        <p:spPr/>
        <p:txBody>
          <a:bodyPr>
            <a:normAutofit/>
          </a:bodyPr>
          <a:lstStyle/>
          <a:p>
            <a:r>
              <a:rPr lang="en-US" dirty="0">
                <a:latin typeface="Gill sans"/>
              </a:rPr>
              <a:t>Example of Pruning LCCV</a:t>
            </a:r>
            <a:endParaRPr lang="en-IN" dirty="0">
              <a:latin typeface="Gill sans"/>
            </a:endParaRPr>
          </a:p>
        </p:txBody>
      </p:sp>
      <p:pic>
        <p:nvPicPr>
          <p:cNvPr id="5" name="Content Placeholder 4">
            <a:extLst>
              <a:ext uri="{FF2B5EF4-FFF2-40B4-BE49-F238E27FC236}">
                <a16:creationId xmlns:a16="http://schemas.microsoft.com/office/drawing/2014/main" id="{238A43AC-0B83-3E2A-E916-9A80F7A4B376}"/>
              </a:ext>
            </a:extLst>
          </p:cNvPr>
          <p:cNvPicPr>
            <a:picLocks noGrp="1" noChangeAspect="1"/>
          </p:cNvPicPr>
          <p:nvPr>
            <p:ph idx="1"/>
          </p:nvPr>
        </p:nvPicPr>
        <p:blipFill>
          <a:blip r:embed="rId2"/>
          <a:stretch>
            <a:fillRect/>
          </a:stretch>
        </p:blipFill>
        <p:spPr>
          <a:xfrm>
            <a:off x="6004874" y="1425179"/>
            <a:ext cx="6065828" cy="3182143"/>
          </a:xfrm>
        </p:spPr>
      </p:pic>
      <p:sp>
        <p:nvSpPr>
          <p:cNvPr id="9" name="TextBox 8">
            <a:extLst>
              <a:ext uri="{FF2B5EF4-FFF2-40B4-BE49-F238E27FC236}">
                <a16:creationId xmlns:a16="http://schemas.microsoft.com/office/drawing/2014/main" id="{E5451E10-4EBF-6778-3AAF-0D685D78CDCD}"/>
              </a:ext>
            </a:extLst>
          </p:cNvPr>
          <p:cNvSpPr txBox="1"/>
          <p:nvPr/>
        </p:nvSpPr>
        <p:spPr>
          <a:xfrm>
            <a:off x="586274" y="1711195"/>
            <a:ext cx="5578856" cy="4247317"/>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Calibri" panose="020F0502020204030204" pitchFamily="34" charset="0"/>
                <a:cs typeface="Calibri" panose="020F0502020204030204" pitchFamily="34" charset="0"/>
              </a:rPr>
              <a:t>Here , the black dashed line represents threshold value r. </a:t>
            </a:r>
          </a:p>
          <a:p>
            <a:pPr marL="285750" indent="-285750">
              <a:buFont typeface="Arial" panose="020B0604020202020204" pitchFamily="34" charset="0"/>
              <a:buChar char="•"/>
            </a:pPr>
            <a:r>
              <a:rPr lang="en-US" dirty="0">
                <a:latin typeface="Calibri" panose="020F0502020204030204" pitchFamily="34" charset="0"/>
                <a:cs typeface="Calibri" panose="020F0502020204030204" pitchFamily="34" charset="0"/>
              </a:rPr>
              <a:t>The X-axis indicates the set per anchor</a:t>
            </a:r>
          </a:p>
          <a:p>
            <a:pPr marL="285750" indent="-285750">
              <a:buFont typeface="Arial" panose="020B0604020202020204" pitchFamily="34" charset="0"/>
              <a:buChar char="•"/>
            </a:pPr>
            <a:r>
              <a:rPr lang="en-US" dirty="0">
                <a:latin typeface="Calibri" panose="020F0502020204030204" pitchFamily="34" charset="0"/>
                <a:cs typeface="Calibri" panose="020F0502020204030204" pitchFamily="34" charset="0"/>
              </a:rPr>
              <a:t>The Y-axis indicates the Accuracy threshold value</a:t>
            </a:r>
          </a:p>
          <a:p>
            <a:pPr marL="285750" indent="-285750">
              <a:buFont typeface="Arial" panose="020B0604020202020204" pitchFamily="34" charset="0"/>
              <a:buChar char="•"/>
            </a:pPr>
            <a:r>
              <a:rPr lang="en-US" dirty="0">
                <a:latin typeface="Calibri" panose="020F0502020204030204" pitchFamily="34" charset="0"/>
                <a:cs typeface="Calibri" panose="020F0502020204030204" pitchFamily="34" charset="0"/>
              </a:rPr>
              <a:t>The orange dots represent performance observations on the validation set per anchor. </a:t>
            </a:r>
          </a:p>
          <a:p>
            <a:pPr marL="285750" indent="-285750">
              <a:buFont typeface="Arial" panose="020B0604020202020204" pitchFamily="34" charset="0"/>
              <a:buChar char="•"/>
            </a:pPr>
            <a:r>
              <a:rPr lang="en-US" dirty="0">
                <a:latin typeface="Calibri" panose="020F0502020204030204" pitchFamily="34" charset="0"/>
                <a:cs typeface="Calibri" panose="020F0502020204030204" pitchFamily="34" charset="0"/>
              </a:rPr>
              <a:t>The blue dots represent performance observations on the train set per anchor</a:t>
            </a:r>
          </a:p>
          <a:p>
            <a:pPr marL="285750" indent="-285750">
              <a:buFont typeface="Arial" panose="020B0604020202020204" pitchFamily="34" charset="0"/>
              <a:buChar char="•"/>
            </a:pPr>
            <a:r>
              <a:rPr lang="en-US" dirty="0">
                <a:latin typeface="Calibri" panose="020F0502020204030204" pitchFamily="34" charset="0"/>
                <a:cs typeface="Calibri" panose="020F0502020204030204" pitchFamily="34" charset="0"/>
              </a:rPr>
              <a:t> The dashed green line represents the optimistic extrapolation from the last anchors on the validation curve. </a:t>
            </a:r>
          </a:p>
          <a:p>
            <a:pPr marL="285750" indent="-285750">
              <a:buFont typeface="Arial" panose="020B0604020202020204" pitchFamily="34" charset="0"/>
              <a:buChar char="•"/>
            </a:pPr>
            <a:r>
              <a:rPr lang="en-US" dirty="0">
                <a:latin typeface="Calibri" panose="020F0502020204030204" pitchFamily="34" charset="0"/>
                <a:cs typeface="Calibri" panose="020F0502020204030204" pitchFamily="34" charset="0"/>
              </a:rPr>
              <a:t>If this optimistic extrapolation does not improve over threshold value r, it is unlikely that the learner will actually improve over this value, and the evaluation of the learner can be stopped early.</a:t>
            </a:r>
            <a:endParaRPr lang="en-IN" dirty="0">
              <a:latin typeface="Calibri" panose="020F0502020204030204" pitchFamily="34" charset="0"/>
              <a:cs typeface="Calibri" panose="020F0502020204030204" pitchFamily="34" charset="0"/>
            </a:endParaRPr>
          </a:p>
        </p:txBody>
      </p:sp>
      <p:cxnSp>
        <p:nvCxnSpPr>
          <p:cNvPr id="3" name="Straight Connector 2">
            <a:extLst>
              <a:ext uri="{FF2B5EF4-FFF2-40B4-BE49-F238E27FC236}">
                <a16:creationId xmlns:a16="http://schemas.microsoft.com/office/drawing/2014/main" id="{C425C505-B267-2535-A68C-7C791FAE7FC6}"/>
              </a:ext>
            </a:extLst>
          </p:cNvPr>
          <p:cNvCxnSpPr/>
          <p:nvPr/>
        </p:nvCxnSpPr>
        <p:spPr>
          <a:xfrm>
            <a:off x="725864" y="1338606"/>
            <a:ext cx="10627936" cy="0"/>
          </a:xfrm>
          <a:prstGeom prst="line">
            <a:avLst/>
          </a:prstGeom>
          <a:scene3d>
            <a:camera prst="orthographicFront"/>
            <a:lightRig rig="threePt" dir="t"/>
          </a:scene3d>
          <a:sp3d>
            <a:bevelT prst="slope"/>
          </a:sp3d>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5463794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CB3FE0-7E94-E006-E8B8-4278A66708FB}"/>
              </a:ext>
            </a:extLst>
          </p:cNvPr>
          <p:cNvSpPr>
            <a:spLocks noGrp="1"/>
          </p:cNvSpPr>
          <p:nvPr>
            <p:ph type="title"/>
          </p:nvPr>
        </p:nvSpPr>
        <p:spPr/>
        <p:txBody>
          <a:bodyPr/>
          <a:lstStyle/>
          <a:p>
            <a:r>
              <a:rPr lang="en-US" dirty="0">
                <a:latin typeface="Gill sans"/>
              </a:rPr>
              <a:t>ADVANTAGES OF PROPOSED TECHNIQUE</a:t>
            </a:r>
            <a:endParaRPr lang="en-IN" dirty="0">
              <a:latin typeface="Gill sans"/>
            </a:endParaRPr>
          </a:p>
        </p:txBody>
      </p:sp>
      <p:sp>
        <p:nvSpPr>
          <p:cNvPr id="3" name="Content Placeholder 2">
            <a:extLst>
              <a:ext uri="{FF2B5EF4-FFF2-40B4-BE49-F238E27FC236}">
                <a16:creationId xmlns:a16="http://schemas.microsoft.com/office/drawing/2014/main" id="{E6A25015-2269-E9A9-A454-6EFAC74814AD}"/>
              </a:ext>
            </a:extLst>
          </p:cNvPr>
          <p:cNvSpPr>
            <a:spLocks noGrp="1"/>
          </p:cNvSpPr>
          <p:nvPr>
            <p:ph idx="1"/>
          </p:nvPr>
        </p:nvSpPr>
        <p:spPr/>
        <p:txBody>
          <a:bodyPr>
            <a:normAutofit fontScale="70000" lnSpcReduction="20000"/>
          </a:bodyPr>
          <a:lstStyle/>
          <a:p>
            <a:pPr algn="just">
              <a:lnSpc>
                <a:spcPct val="120000"/>
              </a:lnSpc>
            </a:pPr>
            <a:r>
              <a:rPr lang="en-US" dirty="0">
                <a:latin typeface="Calibri" panose="020F0502020204030204" pitchFamily="34" charset="0"/>
                <a:cs typeface="Calibri" panose="020F0502020204030204" pitchFamily="34" charset="0"/>
              </a:rPr>
              <a:t> It Works on any kind of datasets which are related to </a:t>
            </a:r>
            <a:r>
              <a:rPr lang="en-US" dirty="0" err="1">
                <a:latin typeface="Calibri" panose="020F0502020204030204" pitchFamily="34" charset="0"/>
                <a:cs typeface="Calibri" panose="020F0502020204030204" pitchFamily="34" charset="0"/>
              </a:rPr>
              <a:t>AutoML</a:t>
            </a:r>
            <a:r>
              <a:rPr lang="en-US" dirty="0">
                <a:latin typeface="Calibri" panose="020F0502020204030204" pitchFamily="34" charset="0"/>
                <a:cs typeface="Calibri" panose="020F0502020204030204" pitchFamily="34" charset="0"/>
              </a:rPr>
              <a:t>.</a:t>
            </a:r>
          </a:p>
          <a:p>
            <a:pPr algn="just">
              <a:lnSpc>
                <a:spcPct val="120000"/>
              </a:lnSpc>
            </a:pPr>
            <a:r>
              <a:rPr lang="en-US" dirty="0">
                <a:latin typeface="Calibri" panose="020F0502020204030204" pitchFamily="34" charset="0"/>
                <a:cs typeface="Calibri" panose="020F0502020204030204" pitchFamily="34" charset="0"/>
              </a:rPr>
              <a:t>LCCV builds/evaluates multiple models at different anchors from scratch, usually in substantially less time.(Less Time Consuming)</a:t>
            </a:r>
          </a:p>
          <a:p>
            <a:pPr algn="just">
              <a:lnSpc>
                <a:spcPct val="120000"/>
              </a:lnSpc>
            </a:pPr>
            <a:r>
              <a:rPr lang="en-US" dirty="0">
                <a:latin typeface="Calibri" panose="020F0502020204030204" pitchFamily="34" charset="0"/>
                <a:cs typeface="Calibri" panose="020F0502020204030204" pitchFamily="34" charset="0"/>
              </a:rPr>
              <a:t>Instead of a single-point observation, LCCV gives insights about the learning </a:t>
            </a:r>
            <a:r>
              <a:rPr lang="en-US" dirty="0" err="1">
                <a:latin typeface="Calibri" panose="020F0502020204030204" pitchFamily="34" charset="0"/>
                <a:cs typeface="Calibri" panose="020F0502020204030204" pitchFamily="34" charset="0"/>
              </a:rPr>
              <a:t>behaviour</a:t>
            </a:r>
            <a:r>
              <a:rPr lang="en-US" dirty="0">
                <a:latin typeface="Calibri" panose="020F0502020204030204" pitchFamily="34" charset="0"/>
                <a:cs typeface="Calibri" panose="020F0502020204030204" pitchFamily="34" charset="0"/>
              </a:rPr>
              <a:t> of a candidate. This is very useful to answer the question of whether more data would help to obtain better </a:t>
            </a:r>
            <a:r>
              <a:rPr lang="en-IN" dirty="0">
                <a:latin typeface="Calibri" panose="020F0502020204030204" pitchFamily="34" charset="0"/>
                <a:cs typeface="Calibri" panose="020F0502020204030204" pitchFamily="34" charset="0"/>
              </a:rPr>
              <a:t>results.</a:t>
            </a:r>
            <a:endParaRPr lang="en-US" dirty="0">
              <a:latin typeface="Calibri" panose="020F0502020204030204" pitchFamily="34" charset="0"/>
              <a:cs typeface="Calibri" panose="020F0502020204030204" pitchFamily="34" charset="0"/>
            </a:endParaRPr>
          </a:p>
          <a:p>
            <a:pPr algn="just">
              <a:lnSpc>
                <a:spcPct val="120000"/>
              </a:lnSpc>
            </a:pPr>
            <a:r>
              <a:rPr lang="en-US" dirty="0">
                <a:latin typeface="Calibri" panose="020F0502020204030204" pitchFamily="34" charset="0"/>
                <a:cs typeface="Calibri" panose="020F0502020204030204" pitchFamily="34" charset="0"/>
              </a:rPr>
              <a:t>The discarding decision in LCCV is model-free, which means that it does not rely on an imposed learning curve model like a power law.(No Bias)</a:t>
            </a:r>
          </a:p>
          <a:p>
            <a:pPr algn="just">
              <a:lnSpc>
                <a:spcPct val="120000"/>
              </a:lnSpc>
            </a:pPr>
            <a:r>
              <a:rPr lang="en-US" dirty="0">
                <a:latin typeface="Calibri" panose="020F0502020204030204" pitchFamily="34" charset="0"/>
                <a:cs typeface="Calibri" panose="020F0502020204030204" pitchFamily="34" charset="0"/>
              </a:rPr>
              <a:t>Helps in identifying underfitting and overfitting: LC-CV can also help identify whether a model is underfitting or overfitting the data. If the accuracy of the model is low even when trained on a large training set, it is likely underfitting the data. On the other hand, if the accuracy of the model is high on the training set but low on the validation set, it is likely overfitting the data.</a:t>
            </a:r>
            <a:endParaRPr lang="en-IN" dirty="0">
              <a:latin typeface="Calibri" panose="020F0502020204030204" pitchFamily="34" charset="0"/>
              <a:cs typeface="Calibri" panose="020F0502020204030204" pitchFamily="34" charset="0"/>
            </a:endParaRPr>
          </a:p>
        </p:txBody>
      </p:sp>
      <p:cxnSp>
        <p:nvCxnSpPr>
          <p:cNvPr id="4" name="Straight Connector 3">
            <a:extLst>
              <a:ext uri="{FF2B5EF4-FFF2-40B4-BE49-F238E27FC236}">
                <a16:creationId xmlns:a16="http://schemas.microsoft.com/office/drawing/2014/main" id="{5FE2DEFF-6BA7-5278-C7CA-75CDE753F8D5}"/>
              </a:ext>
            </a:extLst>
          </p:cNvPr>
          <p:cNvCxnSpPr/>
          <p:nvPr/>
        </p:nvCxnSpPr>
        <p:spPr>
          <a:xfrm>
            <a:off x="725864" y="1338606"/>
            <a:ext cx="10627936" cy="0"/>
          </a:xfrm>
          <a:prstGeom prst="line">
            <a:avLst/>
          </a:prstGeom>
          <a:scene3d>
            <a:camera prst="orthographicFront"/>
            <a:lightRig rig="threePt" dir="t"/>
          </a:scene3d>
          <a:sp3d>
            <a:bevelT prst="slope"/>
          </a:sp3d>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2267058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12AFF-6A24-A398-F49C-05EF9F9B6430}"/>
              </a:ext>
            </a:extLst>
          </p:cNvPr>
          <p:cNvSpPr>
            <a:spLocks noGrp="1"/>
          </p:cNvSpPr>
          <p:nvPr>
            <p:ph type="title"/>
          </p:nvPr>
        </p:nvSpPr>
        <p:spPr/>
        <p:txBody>
          <a:bodyPr/>
          <a:lstStyle/>
          <a:p>
            <a:r>
              <a:rPr lang="en-US" dirty="0">
                <a:latin typeface="Gill sans"/>
              </a:rPr>
              <a:t>DATASETS</a:t>
            </a:r>
            <a:endParaRPr lang="en-IN" dirty="0">
              <a:latin typeface="Gill sans"/>
            </a:endParaRPr>
          </a:p>
        </p:txBody>
      </p:sp>
      <p:pic>
        <p:nvPicPr>
          <p:cNvPr id="9" name="Content Placeholder 8">
            <a:extLst>
              <a:ext uri="{FF2B5EF4-FFF2-40B4-BE49-F238E27FC236}">
                <a16:creationId xmlns:a16="http://schemas.microsoft.com/office/drawing/2014/main" id="{E7C77C8C-6DFD-8133-FE26-56E2738E1DB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446963"/>
            <a:ext cx="11353800" cy="5045912"/>
          </a:xfrm>
        </p:spPr>
      </p:pic>
      <p:cxnSp>
        <p:nvCxnSpPr>
          <p:cNvPr id="3" name="Straight Connector 2">
            <a:extLst>
              <a:ext uri="{FF2B5EF4-FFF2-40B4-BE49-F238E27FC236}">
                <a16:creationId xmlns:a16="http://schemas.microsoft.com/office/drawing/2014/main" id="{F5586721-C039-43F4-999A-14D787C301EC}"/>
              </a:ext>
            </a:extLst>
          </p:cNvPr>
          <p:cNvCxnSpPr/>
          <p:nvPr/>
        </p:nvCxnSpPr>
        <p:spPr>
          <a:xfrm>
            <a:off x="725864" y="1338606"/>
            <a:ext cx="10627936" cy="0"/>
          </a:xfrm>
          <a:prstGeom prst="line">
            <a:avLst/>
          </a:prstGeom>
          <a:scene3d>
            <a:camera prst="orthographicFront"/>
            <a:lightRig rig="threePt" dir="t"/>
          </a:scene3d>
          <a:sp3d>
            <a:bevelT prst="slope"/>
          </a:sp3d>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8030504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4C7B39A-13EC-EFB4-6AF6-2ED31B81D6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3577" y="211016"/>
            <a:ext cx="10952703" cy="6440994"/>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5184696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AF19CE-52C7-E896-0C4B-81DB02A42E5F}"/>
              </a:ext>
            </a:extLst>
          </p:cNvPr>
          <p:cNvSpPr>
            <a:spLocks noGrp="1"/>
          </p:cNvSpPr>
          <p:nvPr>
            <p:ph type="title"/>
          </p:nvPr>
        </p:nvSpPr>
        <p:spPr>
          <a:xfrm>
            <a:off x="838200" y="346463"/>
            <a:ext cx="10515600" cy="1325563"/>
          </a:xfrm>
        </p:spPr>
        <p:txBody>
          <a:bodyPr/>
          <a:lstStyle/>
          <a:p>
            <a:r>
              <a:rPr lang="en-IN" dirty="0">
                <a:latin typeface="Gill sans"/>
              </a:rPr>
              <a:t>ABSTRACT</a:t>
            </a:r>
          </a:p>
        </p:txBody>
      </p:sp>
      <p:sp>
        <p:nvSpPr>
          <p:cNvPr id="3" name="Content Placeholder 2">
            <a:extLst>
              <a:ext uri="{FF2B5EF4-FFF2-40B4-BE49-F238E27FC236}">
                <a16:creationId xmlns:a16="http://schemas.microsoft.com/office/drawing/2014/main" id="{4A544501-77BF-92D6-ACA2-93B70A76A772}"/>
              </a:ext>
            </a:extLst>
          </p:cNvPr>
          <p:cNvSpPr>
            <a:spLocks noGrp="1"/>
          </p:cNvSpPr>
          <p:nvPr>
            <p:ph idx="1"/>
          </p:nvPr>
        </p:nvSpPr>
        <p:spPr/>
        <p:txBody>
          <a:bodyPr>
            <a:normAutofit fontScale="85000" lnSpcReduction="20000"/>
          </a:bodyPr>
          <a:lstStyle/>
          <a:p>
            <a:pPr algn="just">
              <a:lnSpc>
                <a:spcPct val="120000"/>
              </a:lnSpc>
            </a:pPr>
            <a:r>
              <a:rPr lang="en-US" sz="2600" dirty="0">
                <a:latin typeface="Calibri" panose="020F0502020204030204" pitchFamily="34" charset="0"/>
                <a:ea typeface="Cambria" panose="02040503050406030204" pitchFamily="18" charset="0"/>
                <a:cs typeface="Calibri" panose="020F0502020204030204" pitchFamily="34" charset="0"/>
              </a:rPr>
              <a:t>Common cross-validation (CV) methods like k-fold cross-validation or Monte Carlo cross-validation estimate the predictive performance of a learner by repeatedly training it on a large portion of the given data and testing it on the remaining data . The drawbacks are that these techniques are slow on large dataset and they give almost no insights into the learning process of the validated algorithm. </a:t>
            </a:r>
          </a:p>
          <a:p>
            <a:pPr algn="just">
              <a:lnSpc>
                <a:spcPct val="120000"/>
              </a:lnSpc>
            </a:pPr>
            <a:r>
              <a:rPr lang="en-US" sz="2600" dirty="0">
                <a:latin typeface="Calibri" panose="020F0502020204030204" pitchFamily="34" charset="0"/>
                <a:ea typeface="Cambria" panose="02040503050406030204" pitchFamily="18" charset="0"/>
                <a:cs typeface="Calibri" panose="020F0502020204030204" pitchFamily="34" charset="0"/>
              </a:rPr>
              <a:t>So a new approach for validation based on learning curves (LCCV). Instead of creating train-test splits with a large portion of training data, LCCV iteratively increases the number of instances used for training. In the context of model selection, it discards models that are unlikely to become competitive. In a series of experiments on 75 datasets, we could show that LCCV leads to the same performance as using 5/10-fold CV while substantially reducing the runtime . Additionally, it provides important insights, which for example allows assessing the benefits of acquiring more data. </a:t>
            </a:r>
            <a:endParaRPr lang="en-IN" sz="2600" dirty="0">
              <a:latin typeface="Calibri" panose="020F0502020204030204" pitchFamily="34" charset="0"/>
              <a:ea typeface="Cambria" panose="02040503050406030204" pitchFamily="18" charset="0"/>
              <a:cs typeface="Calibri" panose="020F0502020204030204" pitchFamily="34" charset="0"/>
            </a:endParaRPr>
          </a:p>
          <a:p>
            <a:pPr marL="0" indent="0">
              <a:lnSpc>
                <a:spcPct val="120000"/>
              </a:lnSpc>
              <a:buNone/>
            </a:pPr>
            <a:endParaRPr lang="en-IN" dirty="0">
              <a:latin typeface="Cambria" panose="02040503050406030204" pitchFamily="18" charset="0"/>
              <a:ea typeface="Cambria" panose="02040503050406030204" pitchFamily="18" charset="0"/>
            </a:endParaRPr>
          </a:p>
        </p:txBody>
      </p:sp>
      <p:cxnSp>
        <p:nvCxnSpPr>
          <p:cNvPr id="5" name="Straight Connector 4">
            <a:extLst>
              <a:ext uri="{FF2B5EF4-FFF2-40B4-BE49-F238E27FC236}">
                <a16:creationId xmlns:a16="http://schemas.microsoft.com/office/drawing/2014/main" id="{8AB7D284-28CA-2D7E-F807-943041F55D03}"/>
              </a:ext>
            </a:extLst>
          </p:cNvPr>
          <p:cNvCxnSpPr/>
          <p:nvPr/>
        </p:nvCxnSpPr>
        <p:spPr>
          <a:xfrm>
            <a:off x="593889" y="1319753"/>
            <a:ext cx="10759911" cy="0"/>
          </a:xfrm>
          <a:prstGeom prst="line">
            <a:avLst/>
          </a:prstGeom>
          <a:ln>
            <a:solidFill>
              <a:schemeClr val="tx1"/>
            </a:solidFill>
          </a:ln>
          <a:scene3d>
            <a:camera prst="orthographicFront"/>
            <a:lightRig rig="threePt" dir="t"/>
          </a:scene3d>
          <a:sp3d>
            <a:bevelT prst="slope"/>
          </a:sp3d>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7447300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551E7F7-9E12-1D41-0DF5-7BB267FB97B0}"/>
              </a:ext>
            </a:extLst>
          </p:cNvPr>
          <p:cNvPicPr>
            <a:picLocks noChangeAspect="1"/>
          </p:cNvPicPr>
          <p:nvPr/>
        </p:nvPicPr>
        <p:blipFill>
          <a:blip r:embed="rId2"/>
          <a:stretch>
            <a:fillRect/>
          </a:stretch>
        </p:blipFill>
        <p:spPr>
          <a:xfrm>
            <a:off x="910625" y="438179"/>
            <a:ext cx="9936341" cy="4739951"/>
          </a:xfrm>
          <a:prstGeom prst="rect">
            <a:avLst/>
          </a:prstGeom>
        </p:spPr>
      </p:pic>
      <p:sp>
        <p:nvSpPr>
          <p:cNvPr id="3" name="TextBox 2">
            <a:extLst>
              <a:ext uri="{FF2B5EF4-FFF2-40B4-BE49-F238E27FC236}">
                <a16:creationId xmlns:a16="http://schemas.microsoft.com/office/drawing/2014/main" id="{983FEC33-93ED-04AA-84CE-EF7A3213F443}"/>
              </a:ext>
            </a:extLst>
          </p:cNvPr>
          <p:cNvSpPr txBox="1"/>
          <p:nvPr/>
        </p:nvSpPr>
        <p:spPr>
          <a:xfrm>
            <a:off x="2743711" y="5556738"/>
            <a:ext cx="6270171" cy="461665"/>
          </a:xfrm>
          <a:prstGeom prst="rect">
            <a:avLst/>
          </a:prstGeom>
          <a:noFill/>
        </p:spPr>
        <p:txBody>
          <a:bodyPr wrap="square" rtlCol="0">
            <a:spAutoFit/>
          </a:bodyPr>
          <a:lstStyle/>
          <a:p>
            <a:pPr algn="ctr"/>
            <a:r>
              <a:rPr lang="en-US" sz="2400" dirty="0">
                <a:latin typeface="Calibri" panose="020F0502020204030204" pitchFamily="34" charset="0"/>
                <a:ea typeface="Calibri" panose="020F0502020204030204" pitchFamily="34" charset="0"/>
                <a:cs typeface="Calibri" panose="020F0502020204030204" pitchFamily="34" charset="0"/>
              </a:rPr>
              <a:t>Sample Data Set</a:t>
            </a:r>
            <a:endParaRPr lang="en-IN" sz="2400"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541193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E129BA-0FEC-28B6-5EFD-58B0B08901DF}"/>
              </a:ext>
            </a:extLst>
          </p:cNvPr>
          <p:cNvSpPr>
            <a:spLocks noGrp="1"/>
          </p:cNvSpPr>
          <p:nvPr>
            <p:ph type="title"/>
          </p:nvPr>
        </p:nvSpPr>
        <p:spPr/>
        <p:txBody>
          <a:bodyPr/>
          <a:lstStyle/>
          <a:p>
            <a:r>
              <a:rPr lang="en-US" dirty="0">
                <a:latin typeface="Calibri" panose="020F0502020204030204" pitchFamily="34" charset="0"/>
                <a:cs typeface="Calibri" panose="020F0502020204030204" pitchFamily="34" charset="0"/>
              </a:rPr>
              <a:t>Workflow</a:t>
            </a:r>
            <a:endParaRPr lang="en-IN" dirty="0">
              <a:latin typeface="Calibri" panose="020F0502020204030204" pitchFamily="34" charset="0"/>
              <a:cs typeface="Calibri" panose="020F0502020204030204" pitchFamily="34" charset="0"/>
            </a:endParaRPr>
          </a:p>
        </p:txBody>
      </p:sp>
      <p:pic>
        <p:nvPicPr>
          <p:cNvPr id="4" name="Content Placeholder 3">
            <a:extLst>
              <a:ext uri="{FF2B5EF4-FFF2-40B4-BE49-F238E27FC236}">
                <a16:creationId xmlns:a16="http://schemas.microsoft.com/office/drawing/2014/main" id="{77E61733-D128-7956-C998-C275023ED27F}"/>
              </a:ext>
            </a:extLst>
          </p:cNvPr>
          <p:cNvPicPr>
            <a:picLocks noGrp="1" noChangeAspect="1"/>
          </p:cNvPicPr>
          <p:nvPr>
            <p:ph idx="1"/>
          </p:nvPr>
        </p:nvPicPr>
        <p:blipFill>
          <a:blip r:embed="rId2"/>
          <a:stretch>
            <a:fillRect/>
          </a:stretch>
        </p:blipFill>
        <p:spPr>
          <a:xfrm>
            <a:off x="1877325" y="1834956"/>
            <a:ext cx="8437350" cy="4351338"/>
          </a:xfrm>
          <a:prstGeom prst="rect">
            <a:avLst/>
          </a:prstGeom>
        </p:spPr>
      </p:pic>
    </p:spTree>
    <p:extLst>
      <p:ext uri="{BB962C8B-B14F-4D97-AF65-F5344CB8AC3E}">
        <p14:creationId xmlns:p14="http://schemas.microsoft.com/office/powerpoint/2010/main" val="7829065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92E778-7E03-90AC-FDE0-838A5637D8F4}"/>
              </a:ext>
            </a:extLst>
          </p:cNvPr>
          <p:cNvSpPr>
            <a:spLocks noGrp="1"/>
          </p:cNvSpPr>
          <p:nvPr>
            <p:ph type="title"/>
          </p:nvPr>
        </p:nvSpPr>
        <p:spPr/>
        <p:txBody>
          <a:bodyPr/>
          <a:lstStyle/>
          <a:p>
            <a:r>
              <a:rPr lang="en-US" dirty="0">
                <a:latin typeface="Calibri" panose="020F0502020204030204" pitchFamily="34" charset="0"/>
                <a:cs typeface="Calibri" panose="020F0502020204030204" pitchFamily="34" charset="0"/>
              </a:rPr>
              <a:t>Implementation Details</a:t>
            </a:r>
            <a:endParaRPr lang="en-IN" dirty="0">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60DF5FAF-E65D-4B39-30BD-6FAC484C1B97}"/>
              </a:ext>
            </a:extLst>
          </p:cNvPr>
          <p:cNvSpPr>
            <a:spLocks noGrp="1"/>
          </p:cNvSpPr>
          <p:nvPr>
            <p:ph idx="1"/>
          </p:nvPr>
        </p:nvSpPr>
        <p:spPr>
          <a:xfrm>
            <a:off x="688910" y="1862947"/>
            <a:ext cx="10515600" cy="4351338"/>
          </a:xfrm>
        </p:spPr>
        <p:txBody>
          <a:bodyPr>
            <a:normAutofit/>
          </a:bodyPr>
          <a:lstStyle/>
          <a:p>
            <a:r>
              <a:rPr lang="en-US" sz="2000" dirty="0">
                <a:latin typeface="Calibri" panose="020F0502020204030204" pitchFamily="34" charset="0"/>
                <a:cs typeface="Calibri" panose="020F0502020204030204" pitchFamily="34" charset="0"/>
              </a:rPr>
              <a:t>Learning curve based cross validation estimates the performance of the learner based on empirical learning curves.</a:t>
            </a:r>
          </a:p>
          <a:p>
            <a:r>
              <a:rPr lang="en-US" sz="2000" dirty="0">
                <a:latin typeface="Calibri" panose="020F0502020204030204" pitchFamily="34" charset="0"/>
                <a:cs typeface="Calibri" panose="020F0502020204030204" pitchFamily="34" charset="0"/>
              </a:rPr>
              <a:t>LCCV evaluates the learner on ascendingly ordered so-called anchor(points) S=(s</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s</a:t>
            </a:r>
            <a:r>
              <a:rPr lang="en-US" sz="2000" baseline="-25000" dirty="0" err="1">
                <a:latin typeface="Calibri" panose="020F0502020204030204" pitchFamily="34" charset="0"/>
                <a:cs typeface="Calibri" panose="020F0502020204030204" pitchFamily="34" charset="0"/>
              </a:rPr>
              <a:t>t</a:t>
            </a:r>
            <a:r>
              <a:rPr lang="en-US" sz="2000" dirty="0">
                <a:latin typeface="Calibri" panose="020F0502020204030204" pitchFamily="34" charset="0"/>
                <a:cs typeface="Calibri" panose="020F0502020204030204" pitchFamily="34" charset="0"/>
              </a:rPr>
              <a:t>) which are training set sizes</a:t>
            </a:r>
          </a:p>
          <a:p>
            <a:r>
              <a:rPr lang="en-US" sz="2000" dirty="0">
                <a:latin typeface="Calibri" panose="020F0502020204030204" pitchFamily="34" charset="0"/>
                <a:cs typeface="Calibri" panose="020F0502020204030204" pitchFamily="34" charset="0"/>
              </a:rPr>
              <a:t>The Idea is to early recognize whether or nor a candidate can be competitive.</a:t>
            </a:r>
          </a:p>
          <a:p>
            <a:r>
              <a:rPr lang="en-US" sz="2000" dirty="0">
                <a:latin typeface="Calibri" panose="020F0502020204030204" pitchFamily="34" charset="0"/>
                <a:cs typeface="Calibri" panose="020F0502020204030204" pitchFamily="34" charset="0"/>
              </a:rPr>
              <a:t>The Algorithm is build by following points:</a:t>
            </a:r>
          </a:p>
          <a:p>
            <a:pPr lvl="1"/>
            <a:r>
              <a:rPr lang="en-US" sz="1600" dirty="0">
                <a:latin typeface="Calibri" panose="020F0502020204030204" pitchFamily="34" charset="0"/>
                <a:cs typeface="Calibri" panose="020F0502020204030204" pitchFamily="34" charset="0"/>
              </a:rPr>
              <a:t>How we use the convexity of curve. And how we use a learning curve model.</a:t>
            </a:r>
          </a:p>
          <a:p>
            <a:pPr lvl="1"/>
            <a:r>
              <a:rPr lang="en-US" sz="1600" dirty="0">
                <a:latin typeface="Calibri" panose="020F0502020204030204" pitchFamily="34" charset="0"/>
                <a:cs typeface="Calibri" panose="020F0502020204030204" pitchFamily="34" charset="0"/>
              </a:rPr>
              <a:t>How we make sure that this process only discards candidates that are sub-optimal with high probability.</a:t>
            </a:r>
          </a:p>
          <a:p>
            <a:pPr lvl="1"/>
            <a:r>
              <a:rPr lang="en-US" sz="1600" dirty="0">
                <a:latin typeface="Calibri" panose="020F0502020204030204" pitchFamily="34" charset="0"/>
                <a:cs typeface="Calibri" panose="020F0502020204030204" pitchFamily="34" charset="0"/>
              </a:rPr>
              <a:t>How we use a learning curve model to skip anchors and directly jump to the final anchor </a:t>
            </a:r>
            <a:r>
              <a:rPr lang="en-US" sz="1600" dirty="0" err="1">
                <a:latin typeface="Calibri" panose="020F0502020204030204" pitchFamily="34" charset="0"/>
                <a:cs typeface="Calibri" panose="020F0502020204030204" pitchFamily="34" charset="0"/>
              </a:rPr>
              <a:t>s</a:t>
            </a:r>
            <a:r>
              <a:rPr lang="en-US" sz="1600" baseline="-25000" dirty="0" err="1">
                <a:latin typeface="Calibri" panose="020F0502020204030204" pitchFamily="34" charset="0"/>
                <a:cs typeface="Calibri" panose="020F0502020204030204" pitchFamily="34" charset="0"/>
              </a:rPr>
              <a:t>t</a:t>
            </a:r>
            <a:r>
              <a:rPr lang="en-US" sz="1600" dirty="0">
                <a:latin typeface="Calibri" panose="020F0502020204030204" pitchFamily="34" charset="0"/>
                <a:cs typeface="Calibri" panose="020F0502020204030204" pitchFamily="34" charset="0"/>
              </a:rPr>
              <a:t> for competitive candidates.</a:t>
            </a:r>
          </a:p>
        </p:txBody>
      </p:sp>
    </p:spTree>
    <p:extLst>
      <p:ext uri="{BB962C8B-B14F-4D97-AF65-F5344CB8AC3E}">
        <p14:creationId xmlns:p14="http://schemas.microsoft.com/office/powerpoint/2010/main" val="13721293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A6F372-5E94-E97F-8636-A8FC11231C0D}"/>
              </a:ext>
            </a:extLst>
          </p:cNvPr>
          <p:cNvSpPr>
            <a:spLocks noGrp="1"/>
          </p:cNvSpPr>
          <p:nvPr>
            <p:ph type="title"/>
          </p:nvPr>
        </p:nvSpPr>
        <p:spPr/>
        <p:txBody>
          <a:bodyPr>
            <a:normAutofit/>
          </a:bodyPr>
          <a:lstStyle/>
          <a:p>
            <a:r>
              <a:rPr lang="en-US" dirty="0">
                <a:latin typeface="Calibri" panose="020F0502020204030204" pitchFamily="34" charset="0"/>
                <a:cs typeface="Calibri" panose="020F0502020204030204" pitchFamily="34" charset="0"/>
              </a:rPr>
              <a:t>Convexity</a:t>
            </a:r>
            <a:endParaRPr lang="en-IN" dirty="0">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A1C01C35-09B2-41B5-C545-12C66DA2AF7A}"/>
              </a:ext>
            </a:extLst>
          </p:cNvPr>
          <p:cNvSpPr>
            <a:spLocks noGrp="1"/>
          </p:cNvSpPr>
          <p:nvPr>
            <p:ph idx="1"/>
          </p:nvPr>
        </p:nvSpPr>
        <p:spPr/>
        <p:txBody>
          <a:bodyPr/>
          <a:lstStyle/>
          <a:p>
            <a:r>
              <a:rPr lang="en-US" sz="2000" dirty="0">
                <a:latin typeface="Calibri" panose="020F0502020204030204" pitchFamily="34" charset="0"/>
                <a:cs typeface="Calibri" panose="020F0502020204030204" pitchFamily="34" charset="0"/>
              </a:rPr>
              <a:t>Convexity is important because it implies that the slope of the learning curve is an increasing function that, for increasing training data sizes, approximates 0 from below.</a:t>
            </a:r>
          </a:p>
          <a:p>
            <a:r>
              <a:rPr lang="en-US" sz="2000" dirty="0">
                <a:latin typeface="Calibri" panose="020F0502020204030204" pitchFamily="34" charset="0"/>
                <a:cs typeface="Calibri" panose="020F0502020204030204" pitchFamily="34" charset="0"/>
              </a:rPr>
              <a:t>The idea of LCCV is that we can use learning curves to early recognize that a candidate will not be competitive.</a:t>
            </a:r>
          </a:p>
          <a:p>
            <a:r>
              <a:rPr lang="en-US" sz="2000" dirty="0">
                <a:latin typeface="Calibri" panose="020F0502020204030204" pitchFamily="34" charset="0"/>
                <a:cs typeface="Calibri" panose="020F0502020204030204" pitchFamily="34" charset="0"/>
              </a:rPr>
              <a:t>For </a:t>
            </a:r>
            <a:r>
              <a:rPr lang="en-US" sz="2000" dirty="0" err="1">
                <a:latin typeface="Calibri" panose="020F0502020204030204" pitchFamily="34" charset="0"/>
                <a:cs typeface="Calibri" panose="020F0502020204030204" pitchFamily="34" charset="0"/>
              </a:rPr>
              <a:t>this,we</a:t>
            </a:r>
            <a:r>
              <a:rPr lang="en-US" sz="2000" dirty="0">
                <a:latin typeface="Calibri" panose="020F0502020204030204" pitchFamily="34" charset="0"/>
                <a:cs typeface="Calibri" panose="020F0502020204030204" pitchFamily="34" charset="0"/>
              </a:rPr>
              <a:t> can use both the train curves as well as the validation curves</a:t>
            </a:r>
          </a:p>
          <a:p>
            <a:endParaRPr lang="en-US" sz="2000" dirty="0">
              <a:latin typeface="Calibri" panose="020F0502020204030204" pitchFamily="34" charset="0"/>
              <a:cs typeface="Calibri" panose="020F0502020204030204" pitchFamily="34" charset="0"/>
            </a:endParaRPr>
          </a:p>
          <a:p>
            <a:r>
              <a:rPr lang="en-US" sz="2000" dirty="0">
                <a:latin typeface="Calibri" panose="020F0502020204030204" pitchFamily="34" charset="0"/>
                <a:cs typeface="Calibri" panose="020F0502020204030204" pitchFamily="34" charset="0"/>
              </a:rPr>
              <a:t>Aborting based on validation curve:</a:t>
            </a:r>
          </a:p>
          <a:p>
            <a:pPr lvl="1"/>
            <a:r>
              <a:rPr lang="en-US" sz="1600" dirty="0">
                <a:latin typeface="Calibri" panose="020F0502020204030204" pitchFamily="34" charset="0"/>
                <a:cs typeface="Calibri" panose="020F0502020204030204" pitchFamily="34" charset="0"/>
              </a:rPr>
              <a:t>We assume that the validation curves are </a:t>
            </a:r>
            <a:r>
              <a:rPr lang="en-US" sz="1600" dirty="0" err="1">
                <a:latin typeface="Calibri" panose="020F0502020204030204" pitchFamily="34" charset="0"/>
                <a:cs typeface="Calibri" panose="020F0502020204030204" pitchFamily="34" charset="0"/>
              </a:rPr>
              <a:t>convex.The</a:t>
            </a:r>
            <a:r>
              <a:rPr lang="en-US" sz="1600" dirty="0">
                <a:latin typeface="Calibri" panose="020F0502020204030204" pitchFamily="34" charset="0"/>
                <a:cs typeface="Calibri" panose="020F0502020204030204" pitchFamily="34" charset="0"/>
              </a:rPr>
              <a:t> convexity implies that we can take the observations of the last two anchors of our empirical learning </a:t>
            </a:r>
            <a:r>
              <a:rPr lang="en-US" sz="1600" dirty="0" err="1">
                <a:latin typeface="Calibri" panose="020F0502020204030204" pitchFamily="34" charset="0"/>
                <a:cs typeface="Calibri" panose="020F0502020204030204" pitchFamily="34" charset="0"/>
              </a:rPr>
              <a:t>curve,compute</a:t>
            </a:r>
            <a:r>
              <a:rPr lang="en-US" sz="1600" dirty="0">
                <a:latin typeface="Calibri" panose="020F0502020204030204" pitchFamily="34" charset="0"/>
                <a:cs typeface="Calibri" panose="020F0502020204030204" pitchFamily="34" charset="0"/>
              </a:rPr>
              <a:t> the slope and extrapolate the learning curve with this </a:t>
            </a:r>
            <a:r>
              <a:rPr lang="en-US" sz="1600" dirty="0" err="1">
                <a:latin typeface="Calibri" panose="020F0502020204030204" pitchFamily="34" charset="0"/>
                <a:cs typeface="Calibri" panose="020F0502020204030204" pitchFamily="34" charset="0"/>
              </a:rPr>
              <a:t>slope.From</a:t>
            </a:r>
            <a:r>
              <a:rPr lang="en-US" sz="1600" dirty="0">
                <a:latin typeface="Calibri" panose="020F0502020204030204" pitchFamily="34" charset="0"/>
                <a:cs typeface="Calibri" panose="020F0502020204030204" pitchFamily="34" charset="0"/>
              </a:rPr>
              <a:t> this we obtain a bound for the performance at the full data size and can prune if this bound will be worse than threshold value r. </a:t>
            </a:r>
          </a:p>
          <a:p>
            <a:pPr lvl="1"/>
            <a:endParaRPr lang="en-US" sz="1600" dirty="0">
              <a:latin typeface="Calibri" panose="020F0502020204030204" pitchFamily="34" charset="0"/>
              <a:cs typeface="Calibri" panose="020F0502020204030204" pitchFamily="34" charset="0"/>
            </a:endParaRPr>
          </a:p>
          <a:p>
            <a:endParaRPr lang="en-IN" dirty="0"/>
          </a:p>
        </p:txBody>
      </p:sp>
    </p:spTree>
    <p:extLst>
      <p:ext uri="{BB962C8B-B14F-4D97-AF65-F5344CB8AC3E}">
        <p14:creationId xmlns:p14="http://schemas.microsoft.com/office/powerpoint/2010/main" val="37850657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ABBEA5-3A15-1C45-15EB-8443BBFA0177}"/>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00872C61-9BD9-C704-3798-294D69998FE1}"/>
              </a:ext>
            </a:extLst>
          </p:cNvPr>
          <p:cNvSpPr>
            <a:spLocks noGrp="1"/>
          </p:cNvSpPr>
          <p:nvPr>
            <p:ph idx="1"/>
          </p:nvPr>
        </p:nvSpPr>
        <p:spPr/>
        <p:txBody>
          <a:bodyPr>
            <a:normAutofit/>
          </a:bodyPr>
          <a:lstStyle/>
          <a:p>
            <a:r>
              <a:rPr lang="en-US" sz="2000" dirty="0">
                <a:latin typeface="Calibri" panose="020F0502020204030204" pitchFamily="34" charset="0"/>
                <a:cs typeface="Calibri" panose="020F0502020204030204" pitchFamily="34" charset="0"/>
              </a:rPr>
              <a:t>In mathematical </a:t>
            </a:r>
            <a:r>
              <a:rPr lang="en-US" sz="2000" dirty="0" err="1">
                <a:latin typeface="Calibri" panose="020F0502020204030204" pitchFamily="34" charset="0"/>
                <a:cs typeface="Calibri" panose="020F0502020204030204" pitchFamily="34" charset="0"/>
              </a:rPr>
              <a:t>terms,Denote</a:t>
            </a:r>
            <a:r>
              <a:rPr lang="en-US" sz="2000" dirty="0">
                <a:latin typeface="Calibri" panose="020F0502020204030204" pitchFamily="34" charset="0"/>
                <a:cs typeface="Calibri" panose="020F0502020204030204" pitchFamily="34" charset="0"/>
              </a:rPr>
              <a:t> the learning curve as a function p(s) where p is the true average performance of the learner when trained with train set of size </a:t>
            </a:r>
            <a:r>
              <a:rPr lang="en-US" sz="2000" dirty="0" err="1">
                <a:latin typeface="Calibri" panose="020F0502020204030204" pitchFamily="34" charset="0"/>
                <a:cs typeface="Calibri" panose="020F0502020204030204" pitchFamily="34" charset="0"/>
              </a:rPr>
              <a:t>s.Convexity</a:t>
            </a:r>
            <a:r>
              <a:rPr lang="en-US" sz="2000" dirty="0">
                <a:latin typeface="Calibri" panose="020F0502020204030204" pitchFamily="34" charset="0"/>
                <a:cs typeface="Calibri" panose="020F0502020204030204" pitchFamily="34" charset="0"/>
              </a:rPr>
              <a:t> of p implies that </a:t>
            </a:r>
            <a:r>
              <a:rPr lang="en-IN" sz="2000" dirty="0">
                <a:latin typeface="Calibri" panose="020F0502020204030204" pitchFamily="34" charset="0"/>
                <a:cs typeface="Calibri" panose="020F0502020204030204" pitchFamily="34" charset="0"/>
              </a:rPr>
              <a:t>p</a:t>
            </a:r>
            <a:r>
              <a:rPr lang="en-IN" sz="2000" baseline="30000" dirty="0">
                <a:latin typeface="Calibri" panose="020F0502020204030204" pitchFamily="34" charset="0"/>
                <a:cs typeface="Calibri" panose="020F0502020204030204" pitchFamily="34" charset="0"/>
              </a:rPr>
              <a:t>’</a:t>
            </a:r>
            <a:r>
              <a:rPr lang="en-IN" sz="2000" dirty="0">
                <a:latin typeface="Calibri" panose="020F0502020204030204" pitchFamily="34" charset="0"/>
                <a:cs typeface="Calibri" panose="020F0502020204030204" pitchFamily="34" charset="0"/>
              </a:rPr>
              <a:t>(s)&lt;=p</a:t>
            </a:r>
            <a:r>
              <a:rPr lang="en-IN" sz="2000" baseline="30000" dirty="0">
                <a:latin typeface="Calibri" panose="020F0502020204030204" pitchFamily="34" charset="0"/>
                <a:cs typeface="Calibri" panose="020F0502020204030204" pitchFamily="34" charset="0"/>
              </a:rPr>
              <a:t>’</a:t>
            </a:r>
            <a:r>
              <a:rPr lang="en-IN" sz="2000" dirty="0">
                <a:latin typeface="Calibri" panose="020F0502020204030204" pitchFamily="34" charset="0"/>
                <a:cs typeface="Calibri" panose="020F0502020204030204" pitchFamily="34" charset="0"/>
              </a:rPr>
              <a:t>(s</a:t>
            </a:r>
            <a:r>
              <a:rPr lang="en-IN" sz="2000" baseline="30000" dirty="0">
                <a:latin typeface="Calibri" panose="020F0502020204030204" pitchFamily="34" charset="0"/>
                <a:cs typeface="Calibri" panose="020F0502020204030204" pitchFamily="34" charset="0"/>
              </a:rPr>
              <a:t>’</a:t>
            </a:r>
            <a:r>
              <a:rPr lang="en-IN" sz="2000" dirty="0">
                <a:latin typeface="Calibri" panose="020F0502020204030204" pitchFamily="34" charset="0"/>
                <a:cs typeface="Calibri" panose="020F0502020204030204" pitchFamily="34" charset="0"/>
              </a:rPr>
              <a:t>) if s</a:t>
            </a:r>
            <a:r>
              <a:rPr lang="en-IN" sz="2000" baseline="30000" dirty="0">
                <a:latin typeface="Calibri" panose="020F0502020204030204" pitchFamily="34" charset="0"/>
                <a:cs typeface="Calibri" panose="020F0502020204030204" pitchFamily="34" charset="0"/>
              </a:rPr>
              <a:t>’</a:t>
            </a:r>
            <a:r>
              <a:rPr lang="en-IN" sz="2000" dirty="0">
                <a:latin typeface="Calibri" panose="020F0502020204030204" pitchFamily="34" charset="0"/>
                <a:cs typeface="Calibri" panose="020F0502020204030204" pitchFamily="34" charset="0"/>
              </a:rPr>
              <a:t>&gt;s where p</a:t>
            </a:r>
            <a:r>
              <a:rPr lang="en-IN" sz="2000" baseline="30000" dirty="0">
                <a:latin typeface="Calibri" panose="020F0502020204030204" pitchFamily="34" charset="0"/>
                <a:cs typeface="Calibri" panose="020F0502020204030204" pitchFamily="34" charset="0"/>
              </a:rPr>
              <a:t>’ </a:t>
            </a:r>
            <a:r>
              <a:rPr lang="en-IN" sz="2000" dirty="0">
                <a:latin typeface="Calibri" panose="020F0502020204030204" pitchFamily="34" charset="0"/>
                <a:cs typeface="Calibri" panose="020F0502020204030204" pitchFamily="34" charset="0"/>
              </a:rPr>
              <a:t>is the derivative of p.</a:t>
            </a:r>
          </a:p>
          <a:p>
            <a:r>
              <a:rPr lang="en-IN" sz="2000" dirty="0">
                <a:latin typeface="Calibri" panose="020F0502020204030204" pitchFamily="34" charset="0"/>
                <a:cs typeface="Calibri" panose="020F0502020204030204" pitchFamily="34" charset="0"/>
              </a:rPr>
              <a:t>Since learning curve is a sequence it is not differentiable so we rather sloppily refer to its slope p</a:t>
            </a:r>
            <a:r>
              <a:rPr lang="en-IN" sz="2000" baseline="30000" dirty="0">
                <a:latin typeface="Calibri" panose="020F0502020204030204" pitchFamily="34" charset="0"/>
                <a:cs typeface="Calibri" panose="020F0502020204030204" pitchFamily="34" charset="0"/>
              </a:rPr>
              <a:t>’ </a:t>
            </a:r>
            <a:r>
              <a:rPr lang="en-IN" sz="2000" dirty="0">
                <a:latin typeface="Calibri" panose="020F0502020204030204" pitchFamily="34" charset="0"/>
                <a:cs typeface="Calibri" panose="020F0502020204030204" pitchFamily="34" charset="0"/>
              </a:rPr>
              <a:t>as the slope of the line that connects the point with its predecessor that is p</a:t>
            </a:r>
            <a:r>
              <a:rPr lang="en-IN" sz="2000" baseline="30000" dirty="0">
                <a:latin typeface="Calibri" panose="020F0502020204030204" pitchFamily="34" charset="0"/>
                <a:cs typeface="Calibri" panose="020F0502020204030204" pitchFamily="34" charset="0"/>
              </a:rPr>
              <a:t>’</a:t>
            </a:r>
            <a:r>
              <a:rPr lang="en-IN" sz="2000" dirty="0">
                <a:latin typeface="Calibri" panose="020F0502020204030204" pitchFamily="34" charset="0"/>
                <a:cs typeface="Calibri" panose="020F0502020204030204" pitchFamily="34" charset="0"/>
              </a:rPr>
              <a:t>(s):=p(s)-p(s-1)</a:t>
            </a:r>
          </a:p>
          <a:p>
            <a:r>
              <a:rPr lang="en-IN" sz="2000" dirty="0">
                <a:latin typeface="Calibri" panose="020F0502020204030204" pitchFamily="34" charset="0"/>
                <a:cs typeface="Calibri" panose="020F0502020204030204" pitchFamily="34" charset="0"/>
              </a:rPr>
              <a:t>Given a sequence of anchors </a:t>
            </a:r>
            <a:r>
              <a:rPr lang="en-US" sz="2000" dirty="0">
                <a:latin typeface="Calibri" panose="020F0502020204030204" pitchFamily="34" charset="0"/>
                <a:cs typeface="Calibri" panose="020F0502020204030204" pitchFamily="34" charset="0"/>
              </a:rPr>
              <a:t>s</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s</a:t>
            </a:r>
            <a:r>
              <a:rPr lang="en-US" sz="2000" baseline="-25000" dirty="0" err="1">
                <a:latin typeface="Calibri" panose="020F0502020204030204" pitchFamily="34" charset="0"/>
                <a:cs typeface="Calibri" panose="020F0502020204030204" pitchFamily="34" charset="0"/>
              </a:rPr>
              <a:t>t</a:t>
            </a:r>
            <a:r>
              <a:rPr lang="en-US" sz="2000" dirty="0">
                <a:latin typeface="Calibri" panose="020F0502020204030204" pitchFamily="34" charset="0"/>
                <a:cs typeface="Calibri" panose="020F0502020204030204" pitchFamily="34" charset="0"/>
              </a:rPr>
              <a:t> in order to determine a learner can be pruned we can rely on the canonical estimate of p(</a:t>
            </a:r>
            <a:r>
              <a:rPr lang="en-US" sz="2000" dirty="0" err="1">
                <a:latin typeface="Calibri" panose="020F0502020204030204" pitchFamily="34" charset="0"/>
                <a:cs typeface="Calibri" panose="020F0502020204030204" pitchFamily="34" charset="0"/>
              </a:rPr>
              <a:t>s</a:t>
            </a:r>
            <a:r>
              <a:rPr lang="en-US" sz="2000" baseline="-25000" dirty="0" err="1">
                <a:latin typeface="Calibri" panose="020F0502020204030204" pitchFamily="34" charset="0"/>
                <a:cs typeface="Calibri" panose="020F0502020204030204" pitchFamily="34" charset="0"/>
              </a:rPr>
              <a:t>t</a:t>
            </a:r>
            <a:r>
              <a:rPr lang="en-US" sz="2000" dirty="0">
                <a:latin typeface="Calibri" panose="020F0502020204030204" pitchFamily="34" charset="0"/>
                <a:cs typeface="Calibri" panose="020F0502020204030204" pitchFamily="34" charset="0"/>
              </a:rPr>
              <a:t>) which is the empirical mean </a:t>
            </a:r>
            <a:r>
              <a:rPr lang="en-US" sz="2000" dirty="0" err="1">
                <a:latin typeface="Calibri" panose="020F0502020204030204" pitchFamily="34" charset="0"/>
                <a:cs typeface="Calibri" panose="020F0502020204030204" pitchFamily="34" charset="0"/>
              </a:rPr>
              <a:t>u^</a:t>
            </a:r>
            <a:r>
              <a:rPr lang="en-US" sz="2000" baseline="-25000" dirty="0" err="1">
                <a:latin typeface="Calibri" panose="020F0502020204030204" pitchFamily="34" charset="0"/>
                <a:cs typeface="Calibri" panose="020F0502020204030204" pitchFamily="34" charset="0"/>
              </a:rPr>
              <a:t>t</a:t>
            </a:r>
            <a:r>
              <a:rPr lang="en-US" sz="2000" dirty="0">
                <a:latin typeface="Calibri" panose="020F0502020204030204" pitchFamily="34" charset="0"/>
                <a:cs typeface="Calibri" panose="020F0502020204030204" pitchFamily="34" charset="0"/>
              </a:rPr>
              <a:t> of the observations at </a:t>
            </a:r>
            <a:r>
              <a:rPr lang="en-US" sz="2000" dirty="0" err="1">
                <a:latin typeface="Calibri" panose="020F0502020204030204" pitchFamily="34" charset="0"/>
                <a:cs typeface="Calibri" panose="020F0502020204030204" pitchFamily="34" charset="0"/>
              </a:rPr>
              <a:t>s</a:t>
            </a:r>
            <a:r>
              <a:rPr lang="en-US" sz="2000" baseline="-25000" dirty="0" err="1">
                <a:latin typeface="Calibri" panose="020F0502020204030204" pitchFamily="34" charset="0"/>
                <a:cs typeface="Calibri" panose="020F0502020204030204" pitchFamily="34" charset="0"/>
              </a:rPr>
              <a:t>t</a:t>
            </a:r>
            <a:r>
              <a:rPr lang="en-US" sz="2000" dirty="0">
                <a:latin typeface="Calibri" panose="020F0502020204030204" pitchFamily="34" charset="0"/>
                <a:cs typeface="Calibri" panose="020F0502020204030204" pitchFamily="34" charset="0"/>
              </a:rPr>
              <a:t> we could rely on these estimates and use convexity to bound the slope with </a:t>
            </a:r>
          </a:p>
        </p:txBody>
      </p:sp>
      <p:pic>
        <p:nvPicPr>
          <p:cNvPr id="4" name="Picture 3">
            <a:extLst>
              <a:ext uri="{FF2B5EF4-FFF2-40B4-BE49-F238E27FC236}">
                <a16:creationId xmlns:a16="http://schemas.microsoft.com/office/drawing/2014/main" id="{F025EB81-3833-F548-A2EB-E81793A97ABC}"/>
              </a:ext>
            </a:extLst>
          </p:cNvPr>
          <p:cNvPicPr>
            <a:picLocks noChangeAspect="1"/>
          </p:cNvPicPr>
          <p:nvPr/>
        </p:nvPicPr>
        <p:blipFill>
          <a:blip r:embed="rId2"/>
          <a:stretch>
            <a:fillRect/>
          </a:stretch>
        </p:blipFill>
        <p:spPr>
          <a:xfrm>
            <a:off x="3394746" y="4858916"/>
            <a:ext cx="4859742" cy="963385"/>
          </a:xfrm>
          <a:prstGeom prst="rect">
            <a:avLst/>
          </a:prstGeom>
        </p:spPr>
      </p:pic>
    </p:spTree>
    <p:extLst>
      <p:ext uri="{BB962C8B-B14F-4D97-AF65-F5344CB8AC3E}">
        <p14:creationId xmlns:p14="http://schemas.microsoft.com/office/powerpoint/2010/main" val="10020663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856A9-09AA-5D5C-3599-21A18C941C0B}"/>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D547A210-6B86-E7F5-7C35-A022C97B665C}"/>
              </a:ext>
            </a:extLst>
          </p:cNvPr>
          <p:cNvSpPr>
            <a:spLocks noGrp="1"/>
          </p:cNvSpPr>
          <p:nvPr>
            <p:ph idx="1"/>
          </p:nvPr>
        </p:nvSpPr>
        <p:spPr/>
        <p:txBody>
          <a:bodyPr>
            <a:normAutofit/>
          </a:bodyPr>
          <a:lstStyle/>
          <a:p>
            <a:r>
              <a:rPr lang="en-US" sz="2000" dirty="0">
                <a:latin typeface="Calibri" panose="020F0502020204030204" pitchFamily="34" charset="0"/>
                <a:cs typeface="Calibri" panose="020F0502020204030204" pitchFamily="34" charset="0"/>
              </a:rPr>
              <a:t>However, Replacing p’ in the above decision rule by this bound is admissible only if the estimates µˆt and µˆt−1 are accurate (enough). This calls for the usage of confidence intervals to obtain a notion of probabilities.</a:t>
            </a:r>
          </a:p>
          <a:p>
            <a:r>
              <a:rPr lang="en-US" sz="2000" dirty="0">
                <a:latin typeface="Calibri" panose="020F0502020204030204" pitchFamily="34" charset="0"/>
                <a:cs typeface="Calibri" panose="020F0502020204030204" pitchFamily="34" charset="0"/>
              </a:rPr>
              <a:t>To compute such confidence bounds we follow the common assumption that observations at each anchor follow a normal distribution</a:t>
            </a:r>
          </a:p>
          <a:p>
            <a:r>
              <a:rPr lang="en-US" sz="2000" dirty="0">
                <a:latin typeface="Calibri" panose="020F0502020204030204" pitchFamily="34" charset="0"/>
                <a:cs typeface="Calibri" panose="020F0502020204030204" pitchFamily="34" charset="0"/>
              </a:rPr>
              <a:t>Formally let C</a:t>
            </a:r>
            <a:r>
              <a:rPr lang="en-US" sz="2000" baseline="-25000" dirty="0">
                <a:latin typeface="Calibri" panose="020F0502020204030204" pitchFamily="34" charset="0"/>
                <a:cs typeface="Calibri" panose="020F0502020204030204" pitchFamily="34" charset="0"/>
              </a:rPr>
              <a:t>i</a:t>
            </a:r>
            <a:r>
              <a:rPr lang="en-US" sz="2000" dirty="0">
                <a:latin typeface="Calibri" panose="020F0502020204030204" pitchFamily="34" charset="0"/>
                <a:cs typeface="Calibri" panose="020F0502020204030204" pitchFamily="34" charset="0"/>
              </a:rPr>
              <a:t> be the confidence intervals at anchor </a:t>
            </a:r>
            <a:r>
              <a:rPr lang="en-US" sz="2000" dirty="0" err="1">
                <a:latin typeface="Calibri" panose="020F0502020204030204" pitchFamily="34" charset="0"/>
                <a:cs typeface="Calibri" panose="020F0502020204030204" pitchFamily="34" charset="0"/>
              </a:rPr>
              <a:t>s</a:t>
            </a:r>
            <a:r>
              <a:rPr lang="en-US" sz="2000" baseline="-25000" dirty="0" err="1">
                <a:latin typeface="Calibri" panose="020F0502020204030204" pitchFamily="34" charset="0"/>
                <a:cs typeface="Calibri" panose="020F0502020204030204" pitchFamily="34" charset="0"/>
              </a:rPr>
              <a:t>i</a:t>
            </a:r>
            <a:r>
              <a:rPr lang="en-US" sz="2000" dirty="0" err="1">
                <a:latin typeface="Calibri" panose="020F0502020204030204" pitchFamily="34" charset="0"/>
                <a:cs typeface="Calibri" panose="020F0502020204030204" pitchFamily="34" charset="0"/>
              </a:rPr>
              <a:t>.The</a:t>
            </a:r>
            <a:r>
              <a:rPr lang="en-US" sz="2000" dirty="0">
                <a:latin typeface="Calibri" panose="020F0502020204030204" pitchFamily="34" charset="0"/>
                <a:cs typeface="Calibri" panose="020F0502020204030204" pitchFamily="34" charset="0"/>
              </a:rPr>
              <a:t> best possible performance of this particular learner at the final anchor is</a:t>
            </a:r>
          </a:p>
          <a:p>
            <a:pPr marL="0" indent="0">
              <a:buNone/>
            </a:pPr>
            <a:endParaRPr lang="en-US" sz="2000" dirty="0">
              <a:latin typeface="Calibri" panose="020F0502020204030204" pitchFamily="34" charset="0"/>
              <a:cs typeface="Calibri" panose="020F0502020204030204" pitchFamily="34" charset="0"/>
            </a:endParaRPr>
          </a:p>
          <a:p>
            <a:endParaRPr lang="en-IN" sz="2000" dirty="0">
              <a:latin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DAE5CB6A-BAD3-BD84-ECCA-643138EA9D22}"/>
              </a:ext>
            </a:extLst>
          </p:cNvPr>
          <p:cNvPicPr>
            <a:picLocks noChangeAspect="1"/>
          </p:cNvPicPr>
          <p:nvPr/>
        </p:nvPicPr>
        <p:blipFill>
          <a:blip r:embed="rId2"/>
          <a:stretch>
            <a:fillRect/>
          </a:stretch>
        </p:blipFill>
        <p:spPr>
          <a:xfrm>
            <a:off x="2568087" y="4540510"/>
            <a:ext cx="5436654" cy="628650"/>
          </a:xfrm>
          <a:prstGeom prst="rect">
            <a:avLst/>
          </a:prstGeom>
        </p:spPr>
      </p:pic>
    </p:spTree>
    <p:extLst>
      <p:ext uri="{BB962C8B-B14F-4D97-AF65-F5344CB8AC3E}">
        <p14:creationId xmlns:p14="http://schemas.microsoft.com/office/powerpoint/2010/main" val="18703754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9CA5D6-1CE2-F124-EC1A-5436C67342FE}"/>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E5D80FDB-11F6-7037-5788-1D3F13F8CC76}"/>
              </a:ext>
            </a:extLst>
          </p:cNvPr>
          <p:cNvSpPr>
            <a:spLocks noGrp="1"/>
          </p:cNvSpPr>
          <p:nvPr>
            <p:ph idx="1"/>
          </p:nvPr>
        </p:nvSpPr>
        <p:spPr/>
        <p:txBody>
          <a:bodyPr>
            <a:normAutofit/>
          </a:bodyPr>
          <a:lstStyle/>
          <a:p>
            <a:r>
              <a:rPr lang="en-US" sz="2000" dirty="0">
                <a:latin typeface="Calibri" panose="020F0502020204030204" pitchFamily="34" charset="0"/>
                <a:cs typeface="Calibri" panose="020F0502020204030204" pitchFamily="34" charset="0"/>
              </a:rPr>
              <a:t>Aborting based on the Train Curve</a:t>
            </a:r>
          </a:p>
          <a:p>
            <a:r>
              <a:rPr lang="en-US" sz="2000" dirty="0">
                <a:latin typeface="Calibri" panose="020F0502020204030204" pitchFamily="34" charset="0"/>
                <a:cs typeface="Calibri" panose="020F0502020204030204" pitchFamily="34" charset="0"/>
              </a:rPr>
              <a:t>We make the following assumptions which are common in machine learning literature</a:t>
            </a:r>
          </a:p>
          <a:p>
            <a:r>
              <a:rPr lang="en-US" sz="2000" dirty="0">
                <a:latin typeface="Calibri" panose="020F0502020204030204" pitchFamily="34" charset="0"/>
                <a:cs typeface="Calibri" panose="020F0502020204030204" pitchFamily="34" charset="0"/>
              </a:rPr>
              <a:t>The error on the train performances typically mono-tonically increases as the number of observations increases.</a:t>
            </a:r>
          </a:p>
          <a:p>
            <a:r>
              <a:rPr lang="en-US" sz="2000" dirty="0">
                <a:latin typeface="Calibri" panose="020F0502020204030204" pitchFamily="34" charset="0"/>
                <a:cs typeface="Calibri" panose="020F0502020204030204" pitchFamily="34" charset="0"/>
              </a:rPr>
              <a:t>The train performance at any anchor is typically better than the validation performance at any anchor.</a:t>
            </a:r>
          </a:p>
          <a:p>
            <a:r>
              <a:rPr lang="en-US" sz="2000" dirty="0">
                <a:latin typeface="Calibri" panose="020F0502020204030204" pitchFamily="34" charset="0"/>
                <a:cs typeface="Calibri" panose="020F0502020204030204" pitchFamily="34" charset="0"/>
              </a:rPr>
              <a:t>The Consequence is that once the measured train error is already higher than the reference performance r it is </a:t>
            </a:r>
            <a:r>
              <a:rPr lang="en-US" sz="2000" dirty="0" err="1">
                <a:latin typeface="Calibri" panose="020F0502020204030204" pitchFamily="34" charset="0"/>
                <a:cs typeface="Calibri" panose="020F0502020204030204" pitchFamily="34" charset="0"/>
              </a:rPr>
              <a:t>is</a:t>
            </a:r>
            <a:r>
              <a:rPr lang="en-US" sz="2000" dirty="0">
                <a:latin typeface="Calibri" panose="020F0502020204030204" pitchFamily="34" charset="0"/>
                <a:cs typeface="Calibri" panose="020F0502020204030204" pitchFamily="34" charset="0"/>
              </a:rPr>
              <a:t> unlikely that this learner will improve over the r, we consider this criterion once the observations at each anchor are complete and consider the best training performance observed at each </a:t>
            </a:r>
            <a:r>
              <a:rPr lang="en-US" sz="2000" dirty="0" err="1">
                <a:latin typeface="Calibri" panose="020F0502020204030204" pitchFamily="34" charset="0"/>
                <a:cs typeface="Calibri" panose="020F0502020204030204" pitchFamily="34" charset="0"/>
              </a:rPr>
              <a:t>anchor.If</a:t>
            </a:r>
            <a:r>
              <a:rPr lang="en-US" sz="2000" dirty="0">
                <a:latin typeface="Calibri" panose="020F0502020204030204" pitchFamily="34" charset="0"/>
                <a:cs typeface="Calibri" panose="020F0502020204030204" pitchFamily="34" charset="0"/>
              </a:rPr>
              <a:t> this value is worse than r the candidate can be pruned.</a:t>
            </a:r>
          </a:p>
          <a:p>
            <a:endParaRPr lang="en-US"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2876317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B54584-2E62-B57B-99DD-76AFE9792339}"/>
              </a:ext>
            </a:extLst>
          </p:cNvPr>
          <p:cNvSpPr>
            <a:spLocks noGrp="1"/>
          </p:cNvSpPr>
          <p:nvPr>
            <p:ph type="title"/>
          </p:nvPr>
        </p:nvSpPr>
        <p:spPr/>
        <p:txBody>
          <a:bodyPr/>
          <a:lstStyle/>
          <a:p>
            <a:endParaRPr lang="en-IN" dirty="0">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46A81583-8E51-E3A2-D5BA-215112B5880D}"/>
              </a:ext>
            </a:extLst>
          </p:cNvPr>
          <p:cNvSpPr>
            <a:spLocks noGrp="1"/>
          </p:cNvSpPr>
          <p:nvPr>
            <p:ph idx="1"/>
          </p:nvPr>
        </p:nvSpPr>
        <p:spPr/>
        <p:txBody>
          <a:bodyPr>
            <a:normAutofit/>
          </a:bodyPr>
          <a:lstStyle/>
          <a:p>
            <a:r>
              <a:rPr lang="en-US" sz="2000" dirty="0">
                <a:latin typeface="Calibri" panose="020F0502020204030204" pitchFamily="34" charset="0"/>
                <a:cs typeface="Calibri" panose="020F0502020204030204" pitchFamily="34" charset="0"/>
              </a:rPr>
              <a:t>How we make sure that this process discards candidates that are sub optimal with high probability</a:t>
            </a:r>
          </a:p>
          <a:p>
            <a:r>
              <a:rPr lang="en-US" sz="2000" dirty="0">
                <a:latin typeface="Calibri" panose="020F0502020204030204" pitchFamily="34" charset="0"/>
                <a:cs typeface="Calibri" panose="020F0502020204030204" pitchFamily="34" charset="0"/>
              </a:rPr>
              <a:t>Given the approach based on confidence intervals </a:t>
            </a:r>
            <a:r>
              <a:rPr lang="en-US" sz="2000" dirty="0" err="1">
                <a:latin typeface="Calibri" panose="020F0502020204030204" pitchFamily="34" charset="0"/>
                <a:cs typeface="Calibri" panose="020F0502020204030204" pitchFamily="34" charset="0"/>
              </a:rPr>
              <a:t>atleast</a:t>
            </a:r>
            <a:r>
              <a:rPr lang="en-US" sz="2000" dirty="0">
                <a:latin typeface="Calibri" panose="020F0502020204030204" pitchFamily="34" charset="0"/>
                <a:cs typeface="Calibri" panose="020F0502020204030204" pitchFamily="34" charset="0"/>
              </a:rPr>
              <a:t> two observations are needed to obtain a standard deviation and hence to create a confidence interval.</a:t>
            </a:r>
          </a:p>
          <a:p>
            <a:r>
              <a:rPr lang="en-US" sz="2000" dirty="0">
                <a:latin typeface="Calibri" panose="020F0502020204030204" pitchFamily="34" charset="0"/>
                <a:cs typeface="Calibri" panose="020F0502020204030204" pitchFamily="34" charset="0"/>
              </a:rPr>
              <a:t>The </a:t>
            </a:r>
            <a:r>
              <a:rPr lang="en-US" sz="2000" dirty="0" err="1">
                <a:latin typeface="Calibri" panose="020F0502020204030204" pitchFamily="34" charset="0"/>
                <a:cs typeface="Calibri" panose="020F0502020204030204" pitchFamily="34" charset="0"/>
              </a:rPr>
              <a:t>behaviour</a:t>
            </a:r>
            <a:r>
              <a:rPr lang="en-US" sz="2000" dirty="0">
                <a:latin typeface="Calibri" panose="020F0502020204030204" pitchFamily="34" charset="0"/>
                <a:cs typeface="Calibri" panose="020F0502020204030204" pitchFamily="34" charset="0"/>
              </a:rPr>
              <a:t> of LCCV can be controlled via four parameters</a:t>
            </a:r>
          </a:p>
          <a:p>
            <a:pPr lvl="1"/>
            <a:r>
              <a:rPr lang="en-US" sz="1600" dirty="0">
                <a:latin typeface="Calibri" panose="020F0502020204030204" pitchFamily="34" charset="0"/>
                <a:cs typeface="Calibri" panose="020F0502020204030204" pitchFamily="34" charset="0"/>
              </a:rPr>
              <a:t>The number of samples per anchor is the factor that is under our control</a:t>
            </a:r>
          </a:p>
          <a:p>
            <a:pPr lvl="1"/>
            <a:r>
              <a:rPr lang="en-US" sz="1600" dirty="0">
                <a:latin typeface="Calibri" panose="020F0502020204030204" pitchFamily="34" charset="0"/>
                <a:cs typeface="Calibri" panose="020F0502020204030204" pitchFamily="34" charset="0"/>
              </a:rPr>
              <a:t>Setting this value too low might result in inaccurate or large confidence intervals while setting this value to high </a:t>
            </a:r>
            <a:r>
              <a:rPr lang="en-US" sz="1600" dirty="0" err="1">
                <a:latin typeface="Calibri" panose="020F0502020204030204" pitchFamily="34" charset="0"/>
                <a:cs typeface="Calibri" panose="020F0502020204030204" pitchFamily="34" charset="0"/>
              </a:rPr>
              <a:t>unnecessarly</a:t>
            </a:r>
            <a:r>
              <a:rPr lang="en-US" sz="1600" dirty="0">
                <a:latin typeface="Calibri" panose="020F0502020204030204" pitchFamily="34" charset="0"/>
                <a:cs typeface="Calibri" panose="020F0502020204030204" pitchFamily="34" charset="0"/>
              </a:rPr>
              <a:t> slow down the validation process.</a:t>
            </a:r>
          </a:p>
          <a:p>
            <a:pPr lvl="1"/>
            <a:r>
              <a:rPr lang="en-US" sz="1600" dirty="0">
                <a:latin typeface="Calibri" panose="020F0502020204030204" pitchFamily="34" charset="0"/>
                <a:cs typeface="Calibri" panose="020F0502020204030204" pitchFamily="34" charset="0"/>
              </a:rPr>
              <a:t>The minimum number of evaluations</a:t>
            </a:r>
          </a:p>
          <a:p>
            <a:pPr lvl="1"/>
            <a:r>
              <a:rPr lang="en-US" sz="1600" dirty="0">
                <a:latin typeface="Calibri" panose="020F0502020204030204" pitchFamily="34" charset="0"/>
                <a:cs typeface="Calibri" panose="020F0502020204030204" pitchFamily="34" charset="0"/>
              </a:rPr>
              <a:t>The maximum number of evaluations</a:t>
            </a:r>
          </a:p>
          <a:p>
            <a:pPr lvl="1"/>
            <a:r>
              <a:rPr lang="en-US" sz="1600" dirty="0">
                <a:latin typeface="Calibri" panose="020F0502020204030204" pitchFamily="34" charset="0"/>
                <a:cs typeface="Calibri" panose="020F0502020204030204" pitchFamily="34" charset="0"/>
              </a:rPr>
              <a:t>To enable a dynamic approach between two extremes we consider a stability criterion </a:t>
            </a:r>
            <a:r>
              <a:rPr lang="el-GR" sz="1600" dirty="0">
                <a:latin typeface="Calibri" panose="020F0502020204030204" pitchFamily="34" charset="0"/>
                <a:cs typeface="Calibri" panose="020F0502020204030204" pitchFamily="34" charset="0"/>
              </a:rPr>
              <a:t>ε</a:t>
            </a:r>
            <a:r>
              <a:rPr lang="en-US" sz="1600" dirty="0">
                <a:latin typeface="Calibri" panose="020F0502020204030204" pitchFamily="34" charset="0"/>
                <a:cs typeface="Calibri" panose="020F0502020204030204" pitchFamily="34" charset="0"/>
              </a:rPr>
              <a:t>. As soon as the </a:t>
            </a:r>
            <a:r>
              <a:rPr lang="en-US" sz="1600" dirty="0" err="1">
                <a:latin typeface="Calibri" panose="020F0502020204030204" pitchFamily="34" charset="0"/>
                <a:cs typeface="Calibri" panose="020F0502020204030204" pitchFamily="34" charset="0"/>
              </a:rPr>
              <a:t>confidience</a:t>
            </a:r>
            <a:r>
              <a:rPr lang="en-US" sz="1600" dirty="0">
                <a:latin typeface="Calibri" panose="020F0502020204030204" pitchFamily="34" charset="0"/>
                <a:cs typeface="Calibri" panose="020F0502020204030204" pitchFamily="34" charset="0"/>
              </a:rPr>
              <a:t> interval width drops under </a:t>
            </a:r>
            <a:r>
              <a:rPr lang="el-GR" sz="1600" dirty="0">
                <a:latin typeface="Calibri" panose="020F0502020204030204" pitchFamily="34" charset="0"/>
                <a:cs typeface="Calibri" panose="020F0502020204030204" pitchFamily="34" charset="0"/>
              </a:rPr>
              <a:t>ε</a:t>
            </a:r>
            <a:r>
              <a:rPr lang="en-US" sz="1600" dirty="0">
                <a:latin typeface="Calibri" panose="020F0502020204030204" pitchFamily="34" charset="0"/>
                <a:cs typeface="Calibri" panose="020F0502020204030204" pitchFamily="34" charset="0"/>
              </a:rPr>
              <a:t> we consider the observation set to be stable.</a:t>
            </a:r>
          </a:p>
        </p:txBody>
      </p:sp>
    </p:spTree>
    <p:extLst>
      <p:ext uri="{BB962C8B-B14F-4D97-AF65-F5344CB8AC3E}">
        <p14:creationId xmlns:p14="http://schemas.microsoft.com/office/powerpoint/2010/main" val="6377622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8E9A39-A669-2234-84A4-D43BD1B1C3BC}"/>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DEB00A9E-34E7-426E-8FB3-E3B2B94F6648}"/>
              </a:ext>
            </a:extLst>
          </p:cNvPr>
          <p:cNvSpPr>
            <a:spLocks noGrp="1"/>
          </p:cNvSpPr>
          <p:nvPr>
            <p:ph idx="1"/>
          </p:nvPr>
        </p:nvSpPr>
        <p:spPr/>
        <p:txBody>
          <a:bodyPr>
            <a:normAutofit/>
          </a:bodyPr>
          <a:lstStyle/>
          <a:p>
            <a:r>
              <a:rPr lang="en-US" sz="2000" dirty="0">
                <a:latin typeface="Calibri" panose="020F0502020204030204" pitchFamily="34" charset="0"/>
                <a:cs typeface="Calibri" panose="020F0502020204030204" pitchFamily="34" charset="0"/>
              </a:rPr>
              <a:t>The stability criterion </a:t>
            </a:r>
            <a:r>
              <a:rPr lang="el-GR" sz="2000" dirty="0">
                <a:latin typeface="Calibri" panose="020F0502020204030204" pitchFamily="34" charset="0"/>
                <a:cs typeface="Calibri" panose="020F0502020204030204" pitchFamily="34" charset="0"/>
              </a:rPr>
              <a:t>ε</a:t>
            </a:r>
            <a:r>
              <a:rPr lang="en-US" sz="2000" dirty="0">
                <a:latin typeface="Calibri" panose="020F0502020204030204" pitchFamily="34" charset="0"/>
                <a:cs typeface="Calibri" panose="020F0502020204030204" pitchFamily="34" charset="0"/>
              </a:rPr>
              <a:t> makes sense to adopt an additional sanity check that assures the observation set is convexity-compatible.</a:t>
            </a:r>
          </a:p>
          <a:p>
            <a:r>
              <a:rPr lang="en-US" sz="2000" dirty="0">
                <a:latin typeface="Calibri" panose="020F0502020204030204" pitchFamily="34" charset="0"/>
                <a:cs typeface="Calibri" panose="020F0502020204030204" pitchFamily="34" charset="0"/>
              </a:rPr>
              <a:t>There is a easy-to-check necessary and sufficient condition of the convexity-compatible </a:t>
            </a:r>
            <a:r>
              <a:rPr lang="en-US" sz="2000" dirty="0" err="1">
                <a:latin typeface="Calibri" panose="020F0502020204030204" pitchFamily="34" charset="0"/>
                <a:cs typeface="Calibri" panose="020F0502020204030204" pitchFamily="34" charset="0"/>
              </a:rPr>
              <a:t>property.To</a:t>
            </a:r>
            <a:r>
              <a:rPr lang="en-US" sz="2000" dirty="0">
                <a:latin typeface="Calibri" panose="020F0502020204030204" pitchFamily="34" charset="0"/>
                <a:cs typeface="Calibri" panose="020F0502020204030204" pitchFamily="34" charset="0"/>
              </a:rPr>
              <a:t> this end, one tries to construct the curve backwards starting from last two anchors and to decrease the slope as little as possible from each anchor to the next one.</a:t>
            </a:r>
          </a:p>
          <a:p>
            <a:r>
              <a:rPr lang="en-US" sz="2000" dirty="0">
                <a:latin typeface="Calibri" panose="020F0502020204030204" pitchFamily="34" charset="0"/>
                <a:cs typeface="Calibri" panose="020F0502020204030204" pitchFamily="34" charset="0"/>
              </a:rPr>
              <a:t>Let C</a:t>
            </a:r>
            <a:r>
              <a:rPr lang="en-US" sz="2000" baseline="-25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 .., C</a:t>
            </a:r>
            <a:r>
              <a:rPr lang="en-US" sz="2000" baseline="-25000" dirty="0">
                <a:latin typeface="Calibri" panose="020F0502020204030204" pitchFamily="34" charset="0"/>
                <a:cs typeface="Calibri" panose="020F0502020204030204" pitchFamily="34" charset="0"/>
              </a:rPr>
              <a:t>t</a:t>
            </a:r>
            <a:r>
              <a:rPr lang="en-US" sz="2000" dirty="0">
                <a:latin typeface="Calibri" panose="020F0502020204030204" pitchFamily="34" charset="0"/>
                <a:cs typeface="Calibri" panose="020F0502020204030204" pitchFamily="34" charset="0"/>
              </a:rPr>
              <a:t> be the confidence intervals at the t ascendingly ordered anchors</a:t>
            </a:r>
          </a:p>
          <a:p>
            <a:r>
              <a:rPr lang="en-US" sz="2000" dirty="0">
                <a:latin typeface="Calibri" panose="020F0502020204030204" pitchFamily="34" charset="0"/>
                <a:cs typeface="Calibri" panose="020F0502020204030204" pitchFamily="34" charset="0"/>
              </a:rPr>
              <a:t>Let </a:t>
            </a:r>
            <a:r>
              <a:rPr lang="en-US" sz="2000" dirty="0" err="1">
                <a:latin typeface="Calibri" panose="020F0502020204030204" pitchFamily="34" charset="0"/>
                <a:cs typeface="Calibri" panose="020F0502020204030204" pitchFamily="34" charset="0"/>
              </a:rPr>
              <a:t>σ</a:t>
            </a:r>
            <a:r>
              <a:rPr lang="en-US" sz="2000" baseline="-25000" dirty="0" err="1">
                <a:latin typeface="Calibri" panose="020F0502020204030204" pitchFamily="34" charset="0"/>
                <a:cs typeface="Calibri" panose="020F0502020204030204" pitchFamily="34" charset="0"/>
              </a:rPr>
              <a:t>t</a:t>
            </a:r>
            <a:r>
              <a:rPr lang="en-US" sz="2000" dirty="0">
                <a:latin typeface="Calibri" panose="020F0502020204030204" pitchFamily="34" charset="0"/>
                <a:cs typeface="Calibri" panose="020F0502020204030204" pitchFamily="34" charset="0"/>
              </a:rPr>
              <a:t> be the slopes between the anchors. </a:t>
            </a:r>
          </a:p>
          <a:p>
            <a:r>
              <a:rPr lang="en-US" sz="2000" dirty="0">
                <a:latin typeface="Calibri" panose="020F0502020204030204" pitchFamily="34" charset="0"/>
                <a:cs typeface="Calibri" panose="020F0502020204030204" pitchFamily="34" charset="0"/>
              </a:rPr>
              <a:t>Let </a:t>
            </a:r>
            <a:r>
              <a:rPr lang="en-US" sz="2000" dirty="0" err="1">
                <a:latin typeface="Calibri" panose="020F0502020204030204" pitchFamily="34" charset="0"/>
                <a:cs typeface="Calibri" panose="020F0502020204030204" pitchFamily="34" charset="0"/>
              </a:rPr>
              <a:t>u</a:t>
            </a:r>
            <a:r>
              <a:rPr lang="en-US" sz="2000" baseline="-25000" dirty="0" err="1">
                <a:latin typeface="Calibri" panose="020F0502020204030204" pitchFamily="34" charset="0"/>
                <a:cs typeface="Calibri" panose="020F0502020204030204" pitchFamily="34" charset="0"/>
              </a:rPr>
              <a:t>t</a:t>
            </a:r>
            <a:r>
              <a:rPr lang="en-US" sz="2000" dirty="0">
                <a:latin typeface="Calibri" panose="020F0502020204030204" pitchFamily="34" charset="0"/>
                <a:cs typeface="Calibri" panose="020F0502020204030204" pitchFamily="34" charset="0"/>
              </a:rPr>
              <a:t> be the minimal value that a convex-compatible curve can take at a given anchor t. </a:t>
            </a:r>
          </a:p>
          <a:p>
            <a:r>
              <a:rPr lang="en-US" sz="2000" dirty="0">
                <a:latin typeface="Calibri" panose="020F0502020204030204" pitchFamily="34" charset="0"/>
                <a:cs typeface="Calibri" panose="020F0502020204030204" pitchFamily="34" charset="0"/>
              </a:rPr>
              <a:t>Now at each anchor </a:t>
            </a:r>
            <a:r>
              <a:rPr lang="en-US" sz="2000" dirty="0" err="1">
                <a:latin typeface="Calibri" panose="020F0502020204030204" pitchFamily="34" charset="0"/>
                <a:cs typeface="Calibri" panose="020F0502020204030204" pitchFamily="34" charset="0"/>
              </a:rPr>
              <a:t>i</a:t>
            </a:r>
            <a:r>
              <a:rPr lang="en-US" sz="2000" dirty="0">
                <a:latin typeface="Calibri" panose="020F0502020204030204" pitchFamily="34" charset="0"/>
                <a:cs typeface="Calibri" panose="020F0502020204030204" pitchFamily="34" charset="0"/>
              </a:rPr>
              <a:t>.,Starting with </a:t>
            </a:r>
            <a:r>
              <a:rPr lang="en-US" sz="2000" dirty="0" err="1">
                <a:latin typeface="Calibri" panose="020F0502020204030204" pitchFamily="34" charset="0"/>
                <a:cs typeface="Calibri" panose="020F0502020204030204" pitchFamily="34" charset="0"/>
              </a:rPr>
              <a:t>σ</a:t>
            </a:r>
            <a:r>
              <a:rPr lang="en-US" sz="2000" baseline="-25000" dirty="0" err="1">
                <a:latin typeface="Calibri" panose="020F0502020204030204" pitchFamily="34" charset="0"/>
                <a:cs typeface="Calibri" panose="020F0502020204030204" pitchFamily="34" charset="0"/>
              </a:rPr>
              <a:t>t</a:t>
            </a:r>
            <a:r>
              <a:rPr lang="en-US" sz="2000" dirty="0">
                <a:latin typeface="Calibri" panose="020F0502020204030204" pitchFamily="34" charset="0"/>
                <a:cs typeface="Calibri" panose="020F0502020204030204" pitchFamily="34" charset="0"/>
              </a:rPr>
              <a:t> = 0, we can inductively define an observation set</a:t>
            </a:r>
          </a:p>
          <a:p>
            <a:endParaRPr lang="en-IN" sz="2000" dirty="0">
              <a:latin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56ECA605-8B3C-39FC-1FFC-08821B01EF6F}"/>
              </a:ext>
            </a:extLst>
          </p:cNvPr>
          <p:cNvPicPr>
            <a:picLocks noChangeAspect="1"/>
          </p:cNvPicPr>
          <p:nvPr/>
        </p:nvPicPr>
        <p:blipFill>
          <a:blip r:embed="rId2"/>
          <a:stretch>
            <a:fillRect/>
          </a:stretch>
        </p:blipFill>
        <p:spPr>
          <a:xfrm>
            <a:off x="2596950" y="5371883"/>
            <a:ext cx="5934219" cy="805080"/>
          </a:xfrm>
          <a:prstGeom prst="rect">
            <a:avLst/>
          </a:prstGeom>
        </p:spPr>
      </p:pic>
    </p:spTree>
    <p:extLst>
      <p:ext uri="{BB962C8B-B14F-4D97-AF65-F5344CB8AC3E}">
        <p14:creationId xmlns:p14="http://schemas.microsoft.com/office/powerpoint/2010/main" val="8687232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43B4D1-2241-4E6E-2DBC-FC0BC0B8A346}"/>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118F9704-0CB8-40E0-2FE3-81251C6B9A51}"/>
              </a:ext>
            </a:extLst>
          </p:cNvPr>
          <p:cNvSpPr>
            <a:spLocks noGrp="1"/>
          </p:cNvSpPr>
          <p:nvPr>
            <p:ph idx="1"/>
          </p:nvPr>
        </p:nvSpPr>
        <p:spPr/>
        <p:txBody>
          <a:bodyPr>
            <a:normAutofit/>
          </a:bodyPr>
          <a:lstStyle/>
          <a:p>
            <a:r>
              <a:rPr lang="en-US" sz="2000" dirty="0">
                <a:latin typeface="Calibri" panose="020F0502020204030204" pitchFamily="34" charset="0"/>
                <a:cs typeface="Calibri" panose="020F0502020204030204" pitchFamily="34" charset="0"/>
              </a:rPr>
              <a:t>If an observation set is not convexity compatible, we need to “repair” it before we can make decisions on pruning based on these results. Our repair technique is to simply step back one anchor. Stepping back from anchor </a:t>
            </a:r>
            <a:r>
              <a:rPr lang="en-US" sz="2000" dirty="0" err="1">
                <a:latin typeface="Calibri" panose="020F0502020204030204" pitchFamily="34" charset="0"/>
                <a:cs typeface="Calibri" panose="020F0502020204030204" pitchFamily="34" charset="0"/>
              </a:rPr>
              <a:t>s</a:t>
            </a:r>
            <a:r>
              <a:rPr lang="en-US" sz="2000" baseline="-25000" dirty="0" err="1">
                <a:latin typeface="Calibri" panose="020F0502020204030204" pitchFamily="34" charset="0"/>
                <a:cs typeface="Calibri" panose="020F0502020204030204" pitchFamily="34" charset="0"/>
              </a:rPr>
              <a:t>t</a:t>
            </a:r>
            <a:r>
              <a:rPr lang="en-US" sz="2000" dirty="0">
                <a:latin typeface="Calibri" panose="020F0502020204030204" pitchFamily="34" charset="0"/>
                <a:cs typeface="Calibri" panose="020F0502020204030204" pitchFamily="34" charset="0"/>
              </a:rPr>
              <a:t> to s</a:t>
            </a:r>
            <a:r>
              <a:rPr lang="en-US" sz="2000" baseline="-25000" dirty="0">
                <a:latin typeface="Calibri" panose="020F0502020204030204" pitchFamily="34" charset="0"/>
                <a:cs typeface="Calibri" panose="020F0502020204030204" pitchFamily="34" charset="0"/>
              </a:rPr>
              <a:t>t−1</a:t>
            </a:r>
            <a:r>
              <a:rPr lang="en-US" sz="2000" dirty="0">
                <a:latin typeface="Calibri" panose="020F0502020204030204" pitchFamily="34" charset="0"/>
                <a:cs typeface="Calibri" panose="020F0502020204030204" pitchFamily="34" charset="0"/>
              </a:rPr>
              <a:t>,.</a:t>
            </a:r>
          </a:p>
          <a:p>
            <a:r>
              <a:rPr lang="en-US" sz="2000" dirty="0">
                <a:latin typeface="Calibri" panose="020F0502020204030204" pitchFamily="34" charset="0"/>
                <a:cs typeface="Calibri" panose="020F0502020204030204" pitchFamily="34" charset="0"/>
              </a:rPr>
              <a:t>Two cases are possible now.</a:t>
            </a:r>
          </a:p>
          <a:p>
            <a:r>
              <a:rPr lang="en-US" sz="2000" dirty="0">
                <a:latin typeface="Calibri" panose="020F0502020204030204" pitchFamily="34" charset="0"/>
                <a:cs typeface="Calibri" panose="020F0502020204030204" pitchFamily="34" charset="0"/>
              </a:rPr>
              <a:t>Either the convexity compatibility is already lost at anchor s</a:t>
            </a:r>
            <a:r>
              <a:rPr lang="en-US" sz="2000" baseline="-25000" dirty="0">
                <a:latin typeface="Calibri" panose="020F0502020204030204" pitchFamily="34" charset="0"/>
                <a:cs typeface="Calibri" panose="020F0502020204030204" pitchFamily="34" charset="0"/>
              </a:rPr>
              <a:t>t−1 </a:t>
            </a:r>
            <a:r>
              <a:rPr lang="en-US" sz="2000" dirty="0">
                <a:latin typeface="Calibri" panose="020F0502020204030204" pitchFamily="34" charset="0"/>
                <a:cs typeface="Calibri" panose="020F0502020204030204" pitchFamily="34" charset="0"/>
              </a:rPr>
              <a:t>in which case the same procedure is applied recursively stepping back to the anchor s</a:t>
            </a:r>
            <a:r>
              <a:rPr lang="en-US" sz="2000" baseline="-25000" dirty="0">
                <a:latin typeface="Calibri" panose="020F0502020204030204" pitchFamily="34" charset="0"/>
                <a:cs typeface="Calibri" panose="020F0502020204030204" pitchFamily="34" charset="0"/>
              </a:rPr>
              <a:t>t-2</a:t>
            </a:r>
            <a:r>
              <a:rPr lang="en-US" sz="2000" dirty="0">
                <a:latin typeface="Calibri" panose="020F0502020204030204" pitchFamily="34" charset="0"/>
                <a:cs typeface="Calibri" panose="020F0502020204030204" pitchFamily="34" charset="0"/>
              </a:rPr>
              <a:t>.</a:t>
            </a:r>
          </a:p>
          <a:p>
            <a:r>
              <a:rPr lang="en-US" sz="2000" dirty="0">
                <a:latin typeface="Calibri" panose="020F0502020204030204" pitchFamily="34" charset="0"/>
                <a:cs typeface="Calibri" panose="020F0502020204030204" pitchFamily="34" charset="0"/>
              </a:rPr>
              <a:t>Otherwise, it will return to anchor </a:t>
            </a:r>
            <a:r>
              <a:rPr lang="en-US" sz="2000" dirty="0" err="1">
                <a:latin typeface="Calibri" panose="020F0502020204030204" pitchFamily="34" charset="0"/>
                <a:cs typeface="Calibri" panose="020F0502020204030204" pitchFamily="34" charset="0"/>
              </a:rPr>
              <a:t>s</a:t>
            </a:r>
            <a:r>
              <a:rPr lang="en-US" sz="2000" baseline="-25000" dirty="0" err="1">
                <a:latin typeface="Calibri" panose="020F0502020204030204" pitchFamily="34" charset="0"/>
                <a:cs typeface="Calibri" panose="020F0502020204030204" pitchFamily="34" charset="0"/>
              </a:rPr>
              <a:t>t</a:t>
            </a:r>
            <a:r>
              <a:rPr lang="en-US" sz="2000" dirty="0">
                <a:latin typeface="Calibri" panose="020F0502020204030204" pitchFamily="34" charset="0"/>
                <a:cs typeface="Calibri" panose="020F0502020204030204" pitchFamily="34" charset="0"/>
              </a:rPr>
              <a:t> and also re-sample a point at that anchor. </a:t>
            </a:r>
          </a:p>
          <a:p>
            <a:r>
              <a:rPr lang="en-US" sz="2000" dirty="0">
                <a:latin typeface="Calibri" panose="020F0502020204030204" pitchFamily="34" charset="0"/>
                <a:cs typeface="Calibri" panose="020F0502020204030204" pitchFamily="34" charset="0"/>
              </a:rPr>
              <a:t>In many cases the convexity-compatibility will have recovered at this </a:t>
            </a:r>
            <a:r>
              <a:rPr lang="en-US" sz="2000" dirty="0" err="1">
                <a:latin typeface="Calibri" panose="020F0502020204030204" pitchFamily="34" charset="0"/>
                <a:cs typeface="Calibri" panose="020F0502020204030204" pitchFamily="34" charset="0"/>
              </a:rPr>
              <a:t>time.If</a:t>
            </a:r>
            <a:r>
              <a:rPr lang="en-US" sz="2000" dirty="0">
                <a:latin typeface="Calibri" panose="020F0502020204030204" pitchFamily="34" charset="0"/>
                <a:cs typeface="Calibri" panose="020F0502020204030204" pitchFamily="34" charset="0"/>
              </a:rPr>
              <a:t> not the procedure is repeated until the problem has been resolved or the maximum number of evaluations for the anchors has been reached</a:t>
            </a:r>
          </a:p>
          <a:p>
            <a:endParaRPr lang="en-IN"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9367817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30F592-E28E-73FF-F036-1BBCBF950D54}"/>
              </a:ext>
            </a:extLst>
          </p:cNvPr>
          <p:cNvSpPr>
            <a:spLocks noGrp="1"/>
          </p:cNvSpPr>
          <p:nvPr>
            <p:ph type="title"/>
          </p:nvPr>
        </p:nvSpPr>
        <p:spPr/>
        <p:txBody>
          <a:bodyPr/>
          <a:lstStyle/>
          <a:p>
            <a:r>
              <a:rPr lang="en-US" dirty="0">
                <a:latin typeface="Gill sans"/>
              </a:rPr>
              <a:t>EXISTING TECHNIQUES</a:t>
            </a:r>
            <a:endParaRPr lang="en-IN" dirty="0">
              <a:latin typeface="Gill sans"/>
            </a:endParaRPr>
          </a:p>
        </p:txBody>
      </p:sp>
      <p:sp>
        <p:nvSpPr>
          <p:cNvPr id="3" name="Content Placeholder 2">
            <a:extLst>
              <a:ext uri="{FF2B5EF4-FFF2-40B4-BE49-F238E27FC236}">
                <a16:creationId xmlns:a16="http://schemas.microsoft.com/office/drawing/2014/main" id="{A941EC67-4F58-21D0-7E3E-03DF68D90E55}"/>
              </a:ext>
            </a:extLst>
          </p:cNvPr>
          <p:cNvSpPr>
            <a:spLocks noGrp="1"/>
          </p:cNvSpPr>
          <p:nvPr>
            <p:ph idx="1"/>
          </p:nvPr>
        </p:nvSpPr>
        <p:spPr>
          <a:xfrm>
            <a:off x="838200" y="1489440"/>
            <a:ext cx="10515600" cy="5137603"/>
          </a:xfrm>
        </p:spPr>
        <p:txBody>
          <a:bodyPr>
            <a:noAutofit/>
          </a:bodyPr>
          <a:lstStyle/>
          <a:p>
            <a:pPr algn="just"/>
            <a:r>
              <a:rPr lang="en-US" sz="2200" dirty="0">
                <a:latin typeface="Calibri" panose="020F0502020204030204" pitchFamily="34" charset="0"/>
                <a:cs typeface="Calibri" panose="020F0502020204030204" pitchFamily="34" charset="0"/>
              </a:rPr>
              <a:t>An important sub-task of model selection is to estimate the performance of each candidate model, which is done by so-called validation methods.</a:t>
            </a:r>
          </a:p>
          <a:p>
            <a:pPr>
              <a:lnSpc>
                <a:spcPct val="100000"/>
              </a:lnSpc>
            </a:pPr>
            <a:r>
              <a:rPr lang="en-US" sz="2200" dirty="0">
                <a:latin typeface="Calibri" panose="020F0502020204030204" pitchFamily="34" charset="0"/>
                <a:cs typeface="Calibri" panose="020F0502020204030204" pitchFamily="34" charset="0"/>
              </a:rPr>
              <a:t>Some Of the Existing Techniques are:</a:t>
            </a:r>
          </a:p>
          <a:p>
            <a:pPr marL="457200" indent="-457200">
              <a:lnSpc>
                <a:spcPct val="100000"/>
              </a:lnSpc>
              <a:buFont typeface="+mj-lt"/>
              <a:buAutoNum type="arabicPeriod"/>
            </a:pPr>
            <a:r>
              <a:rPr lang="en-US" sz="2200" dirty="0">
                <a:latin typeface="Calibri" panose="020F0502020204030204" pitchFamily="34" charset="0"/>
                <a:cs typeface="Calibri" panose="020F0502020204030204" pitchFamily="34" charset="0"/>
              </a:rPr>
              <a:t>Bootstrap</a:t>
            </a:r>
          </a:p>
          <a:p>
            <a:pPr marL="457200" indent="-457200">
              <a:lnSpc>
                <a:spcPct val="100000"/>
              </a:lnSpc>
              <a:buFont typeface="+mj-lt"/>
              <a:buAutoNum type="arabicPeriod"/>
            </a:pPr>
            <a:r>
              <a:rPr lang="en-US" sz="2200" dirty="0">
                <a:latin typeface="Calibri" panose="020F0502020204030204" pitchFamily="34" charset="0"/>
                <a:cs typeface="Calibri" panose="020F0502020204030204" pitchFamily="34" charset="0"/>
              </a:rPr>
              <a:t>Common cross validation.</a:t>
            </a:r>
          </a:p>
          <a:p>
            <a:pPr marL="914400" lvl="1" indent="-457200" algn="just">
              <a:lnSpc>
                <a:spcPct val="100000"/>
              </a:lnSpc>
              <a:buFont typeface="+mj-lt"/>
              <a:buAutoNum type="romanLcPeriod"/>
            </a:pPr>
            <a:r>
              <a:rPr lang="en-US" sz="2200" dirty="0">
                <a:latin typeface="Calibri" panose="020F0502020204030204" pitchFamily="34" charset="0"/>
                <a:cs typeface="Calibri" panose="020F0502020204030204" pitchFamily="34" charset="0"/>
              </a:rPr>
              <a:t>K-fold Cross Validation / Vanilla Cross Validation</a:t>
            </a:r>
          </a:p>
          <a:p>
            <a:pPr marL="914400" lvl="1" indent="-457200" algn="just">
              <a:lnSpc>
                <a:spcPct val="100000"/>
              </a:lnSpc>
              <a:buFont typeface="+mj-lt"/>
              <a:buAutoNum type="romanLcPeriod"/>
            </a:pPr>
            <a:r>
              <a:rPr lang="en-US" sz="2200" dirty="0">
                <a:latin typeface="Calibri" panose="020F0502020204030204" pitchFamily="34" charset="0"/>
                <a:cs typeface="Calibri" panose="020F0502020204030204" pitchFamily="34" charset="0"/>
              </a:rPr>
              <a:t>Monte Carlo Cross Validation</a:t>
            </a:r>
          </a:p>
          <a:p>
            <a:pPr marL="457200" indent="-457200">
              <a:lnSpc>
                <a:spcPct val="100000"/>
              </a:lnSpc>
              <a:buFont typeface="+mj-lt"/>
              <a:buAutoNum type="arabicPeriod"/>
            </a:pPr>
            <a:r>
              <a:rPr lang="en-US" sz="2200" dirty="0">
                <a:latin typeface="Calibri" panose="020F0502020204030204" pitchFamily="34" charset="0"/>
                <a:cs typeface="Calibri" panose="020F0502020204030204" pitchFamily="34" charset="0"/>
              </a:rPr>
              <a:t>Racing</a:t>
            </a:r>
          </a:p>
          <a:p>
            <a:pPr marL="971550" lvl="1" indent="-514350">
              <a:lnSpc>
                <a:spcPct val="100000"/>
              </a:lnSpc>
              <a:buFont typeface="+mj-lt"/>
              <a:buAutoNum type="romanLcPeriod"/>
            </a:pPr>
            <a:r>
              <a:rPr lang="en-US" sz="2200" dirty="0">
                <a:latin typeface="Calibri" panose="020F0502020204030204" pitchFamily="34" charset="0"/>
                <a:cs typeface="Calibri" panose="020F0502020204030204" pitchFamily="34" charset="0"/>
              </a:rPr>
              <a:t>Bayesian Optimization</a:t>
            </a:r>
          </a:p>
          <a:p>
            <a:pPr marL="971550" lvl="1" indent="-514350">
              <a:lnSpc>
                <a:spcPct val="100000"/>
              </a:lnSpc>
              <a:buFont typeface="+mj-lt"/>
              <a:buAutoNum type="romanLcPeriod"/>
            </a:pPr>
            <a:r>
              <a:rPr lang="en-US" sz="2200" dirty="0">
                <a:latin typeface="Calibri" panose="020F0502020204030204" pitchFamily="34" charset="0"/>
                <a:cs typeface="Calibri" panose="020F0502020204030204" pitchFamily="34" charset="0"/>
              </a:rPr>
              <a:t>Random Search</a:t>
            </a:r>
          </a:p>
          <a:p>
            <a:pPr marL="971550" lvl="1" indent="-514350">
              <a:lnSpc>
                <a:spcPct val="100000"/>
              </a:lnSpc>
              <a:buFont typeface="+mj-lt"/>
              <a:buAutoNum type="romanLcPeriod"/>
            </a:pPr>
            <a:r>
              <a:rPr lang="en-IN" sz="2200" dirty="0">
                <a:latin typeface="Gill sans"/>
              </a:rPr>
              <a:t>Wilcoxon Racing method</a:t>
            </a:r>
            <a:endParaRPr lang="en-US" sz="2200" dirty="0">
              <a:latin typeface="Calibri" panose="020F0502020204030204" pitchFamily="34" charset="0"/>
              <a:cs typeface="Calibri" panose="020F0502020204030204" pitchFamily="34" charset="0"/>
            </a:endParaRPr>
          </a:p>
          <a:p>
            <a:pPr marL="457200" indent="-457200">
              <a:lnSpc>
                <a:spcPct val="100000"/>
              </a:lnSpc>
              <a:buFont typeface="+mj-lt"/>
              <a:buAutoNum type="arabicPeriod"/>
            </a:pPr>
            <a:r>
              <a:rPr lang="en-US" sz="2200" dirty="0">
                <a:latin typeface="Calibri" panose="020F0502020204030204" pitchFamily="34" charset="0"/>
                <a:cs typeface="Calibri" panose="020F0502020204030204" pitchFamily="34" charset="0"/>
              </a:rPr>
              <a:t>Successive Halving</a:t>
            </a:r>
          </a:p>
        </p:txBody>
      </p:sp>
      <p:cxnSp>
        <p:nvCxnSpPr>
          <p:cNvPr id="5" name="Straight Connector 4">
            <a:extLst>
              <a:ext uri="{FF2B5EF4-FFF2-40B4-BE49-F238E27FC236}">
                <a16:creationId xmlns:a16="http://schemas.microsoft.com/office/drawing/2014/main" id="{82BC67A1-9455-6D8E-6558-41D8E231CE78}"/>
              </a:ext>
            </a:extLst>
          </p:cNvPr>
          <p:cNvCxnSpPr/>
          <p:nvPr/>
        </p:nvCxnSpPr>
        <p:spPr>
          <a:xfrm>
            <a:off x="575035" y="1329179"/>
            <a:ext cx="10778765" cy="0"/>
          </a:xfrm>
          <a:prstGeom prst="line">
            <a:avLst/>
          </a:prstGeom>
          <a:scene3d>
            <a:camera prst="orthographicFront"/>
            <a:lightRig rig="threePt" dir="t"/>
          </a:scene3d>
          <a:sp3d>
            <a:bevelT prst="slope"/>
          </a:sp3d>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1093596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399481-7C54-9A1A-1C44-8F45CEA55BDB}"/>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0A0D6F6E-E657-752D-A176-E7E800C69AB8}"/>
              </a:ext>
            </a:extLst>
          </p:cNvPr>
          <p:cNvSpPr>
            <a:spLocks noGrp="1"/>
          </p:cNvSpPr>
          <p:nvPr>
            <p:ph idx="1"/>
          </p:nvPr>
        </p:nvSpPr>
        <p:spPr/>
        <p:txBody>
          <a:bodyPr>
            <a:normAutofit/>
          </a:bodyPr>
          <a:lstStyle/>
          <a:p>
            <a:r>
              <a:rPr lang="en-US" sz="2000" dirty="0">
                <a:latin typeface="Calibri" panose="020F0502020204030204" pitchFamily="34" charset="0"/>
                <a:cs typeface="Calibri" panose="020F0502020204030204" pitchFamily="34" charset="0"/>
              </a:rPr>
              <a:t>Skipping </a:t>
            </a:r>
            <a:r>
              <a:rPr lang="en-US" sz="2000" dirty="0" err="1">
                <a:latin typeface="Calibri" panose="020F0502020204030204" pitchFamily="34" charset="0"/>
                <a:cs typeface="Calibri" panose="020F0502020204030204" pitchFamily="34" charset="0"/>
              </a:rPr>
              <a:t>Intemediate</a:t>
            </a:r>
            <a:r>
              <a:rPr lang="en-US" sz="2000" dirty="0">
                <a:latin typeface="Calibri" panose="020F0502020204030204" pitchFamily="34" charset="0"/>
                <a:cs typeface="Calibri" panose="020F0502020204030204" pitchFamily="34" charset="0"/>
              </a:rPr>
              <a:t> Evaluations</a:t>
            </a:r>
          </a:p>
          <a:p>
            <a:r>
              <a:rPr lang="en-US" sz="2000" dirty="0">
                <a:latin typeface="Calibri" panose="020F0502020204030204" pitchFamily="34" charset="0"/>
                <a:cs typeface="Calibri" panose="020F0502020204030204" pitchFamily="34" charset="0"/>
              </a:rPr>
              <a:t>Unless we insist on evaluating all anchors for obtaining insight into the learning process we should evaluate a learner in the full data once it becomes evident that it is competitive.</a:t>
            </a:r>
          </a:p>
          <a:p>
            <a:r>
              <a:rPr lang="en-US" sz="2000" dirty="0">
                <a:latin typeface="Calibri" panose="020F0502020204030204" pitchFamily="34" charset="0"/>
                <a:cs typeface="Calibri" panose="020F0502020204030204" pitchFamily="34" charset="0"/>
              </a:rPr>
              <a:t>In order to skip the intermediate anchors we use a Morgan-Mercer-</a:t>
            </a:r>
            <a:r>
              <a:rPr lang="en-US" sz="2000" dirty="0" err="1">
                <a:latin typeface="Calibri" panose="020F0502020204030204" pitchFamily="34" charset="0"/>
                <a:cs typeface="Calibri" panose="020F0502020204030204" pitchFamily="34" charset="0"/>
              </a:rPr>
              <a:t>Flodin</a:t>
            </a:r>
            <a:r>
              <a:rPr lang="en-US" sz="2000" dirty="0">
                <a:latin typeface="Calibri" panose="020F0502020204030204" pitchFamily="34" charset="0"/>
                <a:cs typeface="Calibri" panose="020F0502020204030204" pitchFamily="34" charset="0"/>
              </a:rPr>
              <a:t>(MMF) </a:t>
            </a:r>
            <a:r>
              <a:rPr lang="en-US" sz="2000" dirty="0" err="1">
                <a:latin typeface="Calibri" panose="020F0502020204030204" pitchFamily="34" charset="0"/>
                <a:cs typeface="Calibri" panose="020F0502020204030204" pitchFamily="34" charset="0"/>
              </a:rPr>
              <a:t>model.The</a:t>
            </a:r>
            <a:r>
              <a:rPr lang="en-US" sz="2000" dirty="0">
                <a:latin typeface="Calibri" panose="020F0502020204030204" pitchFamily="34" charset="0"/>
                <a:cs typeface="Calibri" panose="020F0502020204030204" pitchFamily="34" charset="0"/>
              </a:rPr>
              <a:t> MMF model captures the learning curve as a function p</a:t>
            </a:r>
            <a:r>
              <a:rPr lang="en-US" sz="2000" baseline="30000" dirty="0">
                <a:latin typeface="Calibri" panose="020F0502020204030204" pitchFamily="34" charset="0"/>
                <a:cs typeface="Calibri" panose="020F0502020204030204" pitchFamily="34" charset="0"/>
              </a:rPr>
              <a:t>^</a:t>
            </a:r>
            <a:r>
              <a:rPr lang="en-US" sz="2000" dirty="0">
                <a:latin typeface="Calibri" panose="020F0502020204030204" pitchFamily="34" charset="0"/>
                <a:cs typeface="Calibri" panose="020F0502020204030204" pitchFamily="34" charset="0"/>
              </a:rPr>
              <a:t>(s)=(</a:t>
            </a:r>
            <a:r>
              <a:rPr lang="en-US" sz="2000" dirty="0" err="1">
                <a:latin typeface="Calibri" panose="020F0502020204030204" pitchFamily="34" charset="0"/>
                <a:cs typeface="Calibri" panose="020F0502020204030204" pitchFamily="34" charset="0"/>
              </a:rPr>
              <a:t>ab+cs</a:t>
            </a:r>
            <a:r>
              <a:rPr lang="en-US" sz="2000" baseline="30000" dirty="0" err="1">
                <a:latin typeface="Calibri" panose="020F0502020204030204" pitchFamily="34" charset="0"/>
                <a:cs typeface="Calibri" panose="020F0502020204030204" pitchFamily="34" charset="0"/>
              </a:rPr>
              <a:t>d</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b+s</a:t>
            </a:r>
            <a:r>
              <a:rPr lang="en-US" sz="2000" baseline="30000" dirty="0" err="1">
                <a:latin typeface="Calibri" panose="020F0502020204030204" pitchFamily="34" charset="0"/>
                <a:cs typeface="Calibri" panose="020F0502020204030204" pitchFamily="34" charset="0"/>
              </a:rPr>
              <a:t>d</a:t>
            </a:r>
            <a:r>
              <a:rPr lang="en-US" sz="2000" dirty="0">
                <a:latin typeface="Calibri" panose="020F0502020204030204" pitchFamily="34" charset="0"/>
                <a:cs typeface="Calibri" panose="020F0502020204030204" pitchFamily="34" charset="0"/>
              </a:rPr>
              <a:t>) where </a:t>
            </a:r>
            <a:r>
              <a:rPr lang="en-US" sz="2000" dirty="0" err="1">
                <a:latin typeface="Calibri" panose="020F0502020204030204" pitchFamily="34" charset="0"/>
                <a:cs typeface="Calibri" panose="020F0502020204030204" pitchFamily="34" charset="0"/>
              </a:rPr>
              <a:t>a,b,c,d</a:t>
            </a:r>
            <a:r>
              <a:rPr lang="en-US" sz="2000" dirty="0">
                <a:latin typeface="Calibri" panose="020F0502020204030204" pitchFamily="34" charset="0"/>
                <a:cs typeface="Calibri" panose="020F0502020204030204" pitchFamily="34" charset="0"/>
              </a:rPr>
              <a:t> belongs to R</a:t>
            </a:r>
            <a:r>
              <a:rPr lang="en-US" sz="2000" baseline="-25000" dirty="0">
                <a:latin typeface="Calibri" panose="020F0502020204030204" pitchFamily="34" charset="0"/>
                <a:cs typeface="Calibri" panose="020F0502020204030204" pitchFamily="34" charset="0"/>
              </a:rPr>
              <a:t>+</a:t>
            </a:r>
            <a:r>
              <a:rPr lang="en-US" sz="2000" dirty="0">
                <a:latin typeface="Calibri" panose="020F0502020204030204" pitchFamily="34" charset="0"/>
                <a:cs typeface="Calibri" panose="020F0502020204030204" pitchFamily="34" charset="0"/>
              </a:rPr>
              <a:t>.</a:t>
            </a:r>
          </a:p>
          <a:p>
            <a:r>
              <a:rPr lang="en-US" sz="2000" dirty="0">
                <a:latin typeface="Calibri" panose="020F0502020204030204" pitchFamily="34" charset="0"/>
                <a:cs typeface="Calibri" panose="020F0502020204030204" pitchFamily="34" charset="0"/>
              </a:rPr>
              <a:t>Given </a:t>
            </a:r>
            <a:r>
              <a:rPr lang="en-US" sz="2000" dirty="0" err="1">
                <a:latin typeface="Calibri" panose="020F0502020204030204" pitchFamily="34" charset="0"/>
                <a:cs typeface="Calibri" panose="020F0502020204030204" pitchFamily="34" charset="0"/>
              </a:rPr>
              <a:t>atleast</a:t>
            </a:r>
            <a:r>
              <a:rPr lang="en-US" sz="2000" dirty="0">
                <a:latin typeface="Calibri" panose="020F0502020204030204" pitchFamily="34" charset="0"/>
                <a:cs typeface="Calibri" panose="020F0502020204030204" pitchFamily="34" charset="0"/>
              </a:rPr>
              <a:t> four anchors after sampling at an anchor has finished we can fit the parameters of the model and check whether p</a:t>
            </a:r>
            <a:r>
              <a:rPr lang="en-US" sz="2000" baseline="30000" dirty="0">
                <a:latin typeface="Calibri" panose="020F0502020204030204" pitchFamily="34" charset="0"/>
                <a:cs typeface="Calibri" panose="020F0502020204030204" pitchFamily="34" charset="0"/>
              </a:rPr>
              <a:t>^</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s</a:t>
            </a:r>
            <a:r>
              <a:rPr lang="en-US" sz="2000" baseline="-25000" dirty="0" err="1">
                <a:latin typeface="Calibri" panose="020F0502020204030204" pitchFamily="34" charset="0"/>
                <a:cs typeface="Calibri" panose="020F0502020204030204" pitchFamily="34" charset="0"/>
              </a:rPr>
              <a:t>t</a:t>
            </a:r>
            <a:r>
              <a:rPr lang="en-US" sz="2000" dirty="0">
                <a:latin typeface="Calibri" panose="020F0502020204030204" pitchFamily="34" charset="0"/>
                <a:cs typeface="Calibri" panose="020F0502020204030204" pitchFamily="34" charset="0"/>
              </a:rPr>
              <a:t>)&lt;=</a:t>
            </a:r>
            <a:r>
              <a:rPr lang="en-US" sz="2000" dirty="0" err="1">
                <a:latin typeface="Calibri" panose="020F0502020204030204" pitchFamily="34" charset="0"/>
                <a:cs typeface="Calibri" panose="020F0502020204030204" pitchFamily="34" charset="0"/>
              </a:rPr>
              <a:t>r.In</a:t>
            </a:r>
            <a:r>
              <a:rPr lang="en-US" sz="2000" dirty="0">
                <a:latin typeface="Calibri" panose="020F0502020204030204" pitchFamily="34" charset="0"/>
                <a:cs typeface="Calibri" panose="020F0502020204030204" pitchFamily="34" charset="0"/>
              </a:rPr>
              <a:t> that case, we can immediately skip to the final anchor.</a:t>
            </a:r>
            <a:endParaRPr lang="en-IN"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75228503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020486-F6B4-0124-32A9-8E713F018318}"/>
              </a:ext>
            </a:extLst>
          </p:cNvPr>
          <p:cNvSpPr>
            <a:spLocks noGrp="1"/>
          </p:cNvSpPr>
          <p:nvPr>
            <p:ph type="title"/>
          </p:nvPr>
        </p:nvSpPr>
        <p:spPr/>
        <p:txBody>
          <a:bodyPr/>
          <a:lstStyle/>
          <a:p>
            <a:r>
              <a:rPr lang="en-US" dirty="0">
                <a:latin typeface="Calibri" panose="020F0502020204030204" pitchFamily="34" charset="0"/>
                <a:cs typeface="Calibri" panose="020F0502020204030204" pitchFamily="34" charset="0"/>
              </a:rPr>
              <a:t>LCCV Algorithm</a:t>
            </a:r>
            <a:endParaRPr lang="en-IN" dirty="0">
              <a:latin typeface="Calibri" panose="020F0502020204030204" pitchFamily="34" charset="0"/>
              <a:cs typeface="Calibri" panose="020F0502020204030204" pitchFamily="34" charset="0"/>
            </a:endParaRPr>
          </a:p>
        </p:txBody>
      </p:sp>
      <p:pic>
        <p:nvPicPr>
          <p:cNvPr id="4" name="Content Placeholder 3">
            <a:extLst>
              <a:ext uri="{FF2B5EF4-FFF2-40B4-BE49-F238E27FC236}">
                <a16:creationId xmlns:a16="http://schemas.microsoft.com/office/drawing/2014/main" id="{8ECE85C5-474D-BD15-76D1-D77F2AF41659}"/>
              </a:ext>
            </a:extLst>
          </p:cNvPr>
          <p:cNvPicPr>
            <a:picLocks noGrp="1" noChangeAspect="1"/>
          </p:cNvPicPr>
          <p:nvPr>
            <p:ph idx="1"/>
          </p:nvPr>
        </p:nvPicPr>
        <p:blipFill>
          <a:blip r:embed="rId2"/>
          <a:stretch>
            <a:fillRect/>
          </a:stretch>
        </p:blipFill>
        <p:spPr>
          <a:xfrm>
            <a:off x="2500118" y="1690688"/>
            <a:ext cx="6321555" cy="5101998"/>
          </a:xfrm>
          <a:prstGeom prst="rect">
            <a:avLst/>
          </a:prstGeom>
        </p:spPr>
      </p:pic>
    </p:spTree>
    <p:extLst>
      <p:ext uri="{BB962C8B-B14F-4D97-AF65-F5344CB8AC3E}">
        <p14:creationId xmlns:p14="http://schemas.microsoft.com/office/powerpoint/2010/main" val="327790775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913A9C-0EFB-5870-3304-9C2A13771A0B}"/>
              </a:ext>
            </a:extLst>
          </p:cNvPr>
          <p:cNvSpPr>
            <a:spLocks noGrp="1"/>
          </p:cNvSpPr>
          <p:nvPr>
            <p:ph type="title"/>
          </p:nvPr>
        </p:nvSpPr>
        <p:spPr/>
        <p:txBody>
          <a:bodyPr/>
          <a:lstStyle/>
          <a:p>
            <a:endParaRPr lang="en-IN" dirty="0">
              <a:latin typeface="Calibri" panose="020F0502020204030204" pitchFamily="34" charset="0"/>
              <a:cs typeface="Calibri" panose="020F0502020204030204" pitchFamily="34" charset="0"/>
            </a:endParaRPr>
          </a:p>
        </p:txBody>
      </p:sp>
      <p:pic>
        <p:nvPicPr>
          <p:cNvPr id="9" name="Content Placeholder 8">
            <a:extLst>
              <a:ext uri="{FF2B5EF4-FFF2-40B4-BE49-F238E27FC236}">
                <a16:creationId xmlns:a16="http://schemas.microsoft.com/office/drawing/2014/main" id="{B820109D-124E-A4F6-FAA0-42FA7FD38F11}"/>
              </a:ext>
            </a:extLst>
          </p:cNvPr>
          <p:cNvPicPr>
            <a:picLocks noGrp="1" noChangeAspect="1"/>
          </p:cNvPicPr>
          <p:nvPr>
            <p:ph idx="1"/>
          </p:nvPr>
        </p:nvPicPr>
        <p:blipFill>
          <a:blip r:embed="rId2"/>
          <a:stretch>
            <a:fillRect/>
          </a:stretch>
        </p:blipFill>
        <p:spPr>
          <a:xfrm>
            <a:off x="838200" y="2233520"/>
            <a:ext cx="10515600" cy="3535548"/>
          </a:xfrm>
        </p:spPr>
      </p:pic>
    </p:spTree>
    <p:extLst>
      <p:ext uri="{BB962C8B-B14F-4D97-AF65-F5344CB8AC3E}">
        <p14:creationId xmlns:p14="http://schemas.microsoft.com/office/powerpoint/2010/main" val="216487087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FE6B8B5-8410-75AC-CAE3-FFF687F04705}"/>
              </a:ext>
            </a:extLst>
          </p:cNvPr>
          <p:cNvPicPr>
            <a:picLocks noChangeAspect="1"/>
          </p:cNvPicPr>
          <p:nvPr/>
        </p:nvPicPr>
        <p:blipFill>
          <a:blip r:embed="rId2"/>
          <a:stretch>
            <a:fillRect/>
          </a:stretch>
        </p:blipFill>
        <p:spPr>
          <a:xfrm>
            <a:off x="0" y="864410"/>
            <a:ext cx="12192000" cy="4811940"/>
          </a:xfrm>
          <a:prstGeom prst="rect">
            <a:avLst/>
          </a:prstGeom>
        </p:spPr>
      </p:pic>
    </p:spTree>
    <p:extLst>
      <p:ext uri="{BB962C8B-B14F-4D97-AF65-F5344CB8AC3E}">
        <p14:creationId xmlns:p14="http://schemas.microsoft.com/office/powerpoint/2010/main" val="131003181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EA1F437-E438-89D4-D503-BB1F6A422F5C}"/>
              </a:ext>
            </a:extLst>
          </p:cNvPr>
          <p:cNvPicPr>
            <a:picLocks noChangeAspect="1"/>
          </p:cNvPicPr>
          <p:nvPr/>
        </p:nvPicPr>
        <p:blipFill>
          <a:blip r:embed="rId2"/>
          <a:stretch>
            <a:fillRect/>
          </a:stretch>
        </p:blipFill>
        <p:spPr>
          <a:xfrm>
            <a:off x="0" y="295408"/>
            <a:ext cx="12192000" cy="6267183"/>
          </a:xfrm>
          <a:prstGeom prst="rect">
            <a:avLst/>
          </a:prstGeom>
        </p:spPr>
      </p:pic>
    </p:spTree>
    <p:extLst>
      <p:ext uri="{BB962C8B-B14F-4D97-AF65-F5344CB8AC3E}">
        <p14:creationId xmlns:p14="http://schemas.microsoft.com/office/powerpoint/2010/main" val="15513128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D26EEFB-96D6-4C28-65C4-8FAE02B75A85}"/>
              </a:ext>
            </a:extLst>
          </p:cNvPr>
          <p:cNvPicPr>
            <a:picLocks noChangeAspect="1"/>
          </p:cNvPicPr>
          <p:nvPr/>
        </p:nvPicPr>
        <p:blipFill>
          <a:blip r:embed="rId2"/>
          <a:stretch>
            <a:fillRect/>
          </a:stretch>
        </p:blipFill>
        <p:spPr>
          <a:xfrm>
            <a:off x="1066800" y="14287"/>
            <a:ext cx="10058400" cy="6829425"/>
          </a:xfrm>
          <a:prstGeom prst="rect">
            <a:avLst/>
          </a:prstGeom>
        </p:spPr>
      </p:pic>
    </p:spTree>
    <p:extLst>
      <p:ext uri="{BB962C8B-B14F-4D97-AF65-F5344CB8AC3E}">
        <p14:creationId xmlns:p14="http://schemas.microsoft.com/office/powerpoint/2010/main" val="373779080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AACDA01-AE21-56D6-F405-F767659EA7ED}"/>
              </a:ext>
            </a:extLst>
          </p:cNvPr>
          <p:cNvPicPr>
            <a:picLocks noChangeAspect="1"/>
          </p:cNvPicPr>
          <p:nvPr/>
        </p:nvPicPr>
        <p:blipFill>
          <a:blip r:embed="rId2"/>
          <a:stretch>
            <a:fillRect/>
          </a:stretch>
        </p:blipFill>
        <p:spPr>
          <a:xfrm>
            <a:off x="1683926" y="0"/>
            <a:ext cx="8824148" cy="6858000"/>
          </a:xfrm>
          <a:prstGeom prst="rect">
            <a:avLst/>
          </a:prstGeom>
        </p:spPr>
      </p:pic>
    </p:spTree>
    <p:extLst>
      <p:ext uri="{BB962C8B-B14F-4D97-AF65-F5344CB8AC3E}">
        <p14:creationId xmlns:p14="http://schemas.microsoft.com/office/powerpoint/2010/main" val="207403679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8F62EB9-B083-5100-D0CF-115DC2AE264B}"/>
              </a:ext>
            </a:extLst>
          </p:cNvPr>
          <p:cNvPicPr>
            <a:picLocks noChangeAspect="1"/>
          </p:cNvPicPr>
          <p:nvPr/>
        </p:nvPicPr>
        <p:blipFill>
          <a:blip r:embed="rId2"/>
          <a:stretch>
            <a:fillRect/>
          </a:stretch>
        </p:blipFill>
        <p:spPr>
          <a:xfrm>
            <a:off x="714375" y="547687"/>
            <a:ext cx="10763250" cy="5762625"/>
          </a:xfrm>
          <a:prstGeom prst="rect">
            <a:avLst/>
          </a:prstGeom>
        </p:spPr>
      </p:pic>
    </p:spTree>
    <p:extLst>
      <p:ext uri="{BB962C8B-B14F-4D97-AF65-F5344CB8AC3E}">
        <p14:creationId xmlns:p14="http://schemas.microsoft.com/office/powerpoint/2010/main" val="18724656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3A2EA4C-A834-06D5-96E9-8826E6210DEB}"/>
              </a:ext>
            </a:extLst>
          </p:cNvPr>
          <p:cNvPicPr>
            <a:picLocks noChangeAspect="1"/>
          </p:cNvPicPr>
          <p:nvPr/>
        </p:nvPicPr>
        <p:blipFill>
          <a:blip r:embed="rId2"/>
          <a:stretch>
            <a:fillRect/>
          </a:stretch>
        </p:blipFill>
        <p:spPr>
          <a:xfrm>
            <a:off x="719137" y="247650"/>
            <a:ext cx="10753725" cy="6362700"/>
          </a:xfrm>
          <a:prstGeom prst="rect">
            <a:avLst/>
          </a:prstGeom>
        </p:spPr>
      </p:pic>
    </p:spTree>
    <p:extLst>
      <p:ext uri="{BB962C8B-B14F-4D97-AF65-F5344CB8AC3E}">
        <p14:creationId xmlns:p14="http://schemas.microsoft.com/office/powerpoint/2010/main" val="205111849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70A5DB6-CD6B-18DC-25D5-1C9E6A3EE421}"/>
              </a:ext>
            </a:extLst>
          </p:cNvPr>
          <p:cNvPicPr>
            <a:picLocks noChangeAspect="1"/>
          </p:cNvPicPr>
          <p:nvPr/>
        </p:nvPicPr>
        <p:blipFill>
          <a:blip r:embed="rId2"/>
          <a:stretch>
            <a:fillRect/>
          </a:stretch>
        </p:blipFill>
        <p:spPr>
          <a:xfrm>
            <a:off x="719137" y="1471612"/>
            <a:ext cx="10753725" cy="3914775"/>
          </a:xfrm>
          <a:prstGeom prst="rect">
            <a:avLst/>
          </a:prstGeom>
        </p:spPr>
      </p:pic>
    </p:spTree>
    <p:extLst>
      <p:ext uri="{BB962C8B-B14F-4D97-AF65-F5344CB8AC3E}">
        <p14:creationId xmlns:p14="http://schemas.microsoft.com/office/powerpoint/2010/main" val="12219524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F8F596-37C9-4B0A-A7CD-72CCDF5856E4}"/>
              </a:ext>
            </a:extLst>
          </p:cNvPr>
          <p:cNvSpPr>
            <a:spLocks noGrp="1"/>
          </p:cNvSpPr>
          <p:nvPr>
            <p:ph type="title"/>
          </p:nvPr>
        </p:nvSpPr>
        <p:spPr/>
        <p:txBody>
          <a:bodyPr/>
          <a:lstStyle/>
          <a:p>
            <a:r>
              <a:rPr lang="en-IN" dirty="0">
                <a:latin typeface="Gill sans"/>
              </a:rPr>
              <a:t>Bootstrap</a:t>
            </a:r>
          </a:p>
        </p:txBody>
      </p:sp>
      <p:sp>
        <p:nvSpPr>
          <p:cNvPr id="3" name="Content Placeholder 2">
            <a:extLst>
              <a:ext uri="{FF2B5EF4-FFF2-40B4-BE49-F238E27FC236}">
                <a16:creationId xmlns:a16="http://schemas.microsoft.com/office/drawing/2014/main" id="{7B0075DF-2EF7-E915-B445-83F39A40C644}"/>
              </a:ext>
            </a:extLst>
          </p:cNvPr>
          <p:cNvSpPr>
            <a:spLocks noGrp="1"/>
          </p:cNvSpPr>
          <p:nvPr>
            <p:ph idx="1"/>
          </p:nvPr>
        </p:nvSpPr>
        <p:spPr/>
        <p:txBody>
          <a:bodyPr>
            <a:normAutofit fontScale="92500"/>
          </a:bodyPr>
          <a:lstStyle/>
          <a:p>
            <a:pPr algn="just">
              <a:lnSpc>
                <a:spcPct val="110000"/>
              </a:lnSpc>
            </a:pPr>
            <a:r>
              <a:rPr lang="en-US" sz="2400" dirty="0">
                <a:latin typeface="Calibri" panose="020F0502020204030204" pitchFamily="34" charset="0"/>
                <a:cs typeface="Calibri" panose="020F0502020204030204" pitchFamily="34" charset="0"/>
              </a:rPr>
              <a:t>Bootstrapping is a resampling technique in machine learning to estimate the accuracy of the model.</a:t>
            </a:r>
            <a:endParaRPr lang="en-US" sz="2400" b="0" i="0" dirty="0">
              <a:solidFill>
                <a:srgbClr val="000000"/>
              </a:solidFill>
              <a:effectLst/>
              <a:latin typeface="Calibri" panose="020F0502020204030204" pitchFamily="34" charset="0"/>
              <a:cs typeface="Calibri" panose="020F0502020204030204" pitchFamily="34" charset="0"/>
            </a:endParaRPr>
          </a:p>
          <a:p>
            <a:pPr algn="just">
              <a:lnSpc>
                <a:spcPct val="110000"/>
              </a:lnSpc>
            </a:pPr>
            <a:r>
              <a:rPr lang="en-US" sz="2400" dirty="0">
                <a:latin typeface="Calibri" panose="020F0502020204030204" pitchFamily="34" charset="0"/>
                <a:cs typeface="Calibri" panose="020F0502020204030204" pitchFamily="34" charset="0"/>
              </a:rPr>
              <a:t>It involves generating multiple samples of the original dataset by randomly sampling from the data set to generate new training and testing data with replacement.</a:t>
            </a:r>
          </a:p>
          <a:p>
            <a:pPr marL="0" indent="0" algn="just">
              <a:lnSpc>
                <a:spcPct val="110000"/>
              </a:lnSpc>
              <a:buNone/>
            </a:pPr>
            <a:r>
              <a:rPr lang="en-US" sz="2400" b="1" u="sng" dirty="0">
                <a:latin typeface="Calibri" panose="020F0502020204030204" pitchFamily="34" charset="0"/>
                <a:cs typeface="Calibri" panose="020F0502020204030204" pitchFamily="34" charset="0"/>
              </a:rPr>
              <a:t> Limitations:</a:t>
            </a:r>
          </a:p>
          <a:p>
            <a:pPr marL="457200" indent="-457200" algn="just">
              <a:lnSpc>
                <a:spcPct val="110000"/>
              </a:lnSpc>
              <a:buFont typeface="+mj-lt"/>
              <a:buAutoNum type="arabicParenR"/>
            </a:pPr>
            <a:r>
              <a:rPr lang="en-US" sz="2400" dirty="0">
                <a:latin typeface="Calibri" panose="020F0502020204030204" pitchFamily="34" charset="0"/>
                <a:cs typeface="Calibri" panose="020F0502020204030204" pitchFamily="34" charset="0"/>
              </a:rPr>
              <a:t>Overfitting</a:t>
            </a:r>
          </a:p>
          <a:p>
            <a:pPr marL="457200" indent="-457200" algn="just">
              <a:lnSpc>
                <a:spcPct val="110000"/>
              </a:lnSpc>
              <a:buFont typeface="+mj-lt"/>
              <a:buAutoNum type="arabicParenR"/>
            </a:pPr>
            <a:r>
              <a:rPr lang="en-US" sz="2400" dirty="0">
                <a:latin typeface="Calibri" panose="020F0502020204030204" pitchFamily="34" charset="0"/>
                <a:cs typeface="Calibri" panose="020F0502020204030204" pitchFamily="34" charset="0"/>
              </a:rPr>
              <a:t>Sensitive to Outliers</a:t>
            </a:r>
          </a:p>
          <a:p>
            <a:pPr marL="457200" indent="-457200" algn="just">
              <a:lnSpc>
                <a:spcPct val="110000"/>
              </a:lnSpc>
              <a:buFont typeface="+mj-lt"/>
              <a:buAutoNum type="arabicParenR"/>
            </a:pPr>
            <a:r>
              <a:rPr lang="en-US" sz="2400" dirty="0">
                <a:latin typeface="Calibri" panose="020F0502020204030204" pitchFamily="34" charset="0"/>
                <a:cs typeface="Calibri" panose="020F0502020204030204" pitchFamily="34" charset="0"/>
              </a:rPr>
              <a:t>Computationally intensive</a:t>
            </a:r>
          </a:p>
          <a:p>
            <a:pPr marL="457200" indent="-457200" algn="just">
              <a:lnSpc>
                <a:spcPct val="110000"/>
              </a:lnSpc>
              <a:buFont typeface="+mj-lt"/>
              <a:buAutoNum type="arabicParenR"/>
            </a:pPr>
            <a:r>
              <a:rPr lang="en-US" sz="2400" dirty="0">
                <a:latin typeface="Calibri" panose="020F0502020204030204" pitchFamily="34" charset="0"/>
                <a:cs typeface="Calibri" panose="020F0502020204030204" pitchFamily="34" charset="0"/>
              </a:rPr>
              <a:t>Limited applicability to certain models and datasets</a:t>
            </a:r>
          </a:p>
          <a:p>
            <a:pPr algn="just"/>
            <a:endParaRPr lang="en-US" sz="2400" dirty="0">
              <a:latin typeface="Calibri" panose="020F0502020204030204" pitchFamily="34" charset="0"/>
              <a:cs typeface="Calibri" panose="020F0502020204030204" pitchFamily="34" charset="0"/>
            </a:endParaRPr>
          </a:p>
          <a:p>
            <a:pPr algn="just"/>
            <a:endParaRPr lang="en-IN" dirty="0"/>
          </a:p>
        </p:txBody>
      </p:sp>
      <p:cxnSp>
        <p:nvCxnSpPr>
          <p:cNvPr id="5" name="Straight Connector 4">
            <a:extLst>
              <a:ext uri="{FF2B5EF4-FFF2-40B4-BE49-F238E27FC236}">
                <a16:creationId xmlns:a16="http://schemas.microsoft.com/office/drawing/2014/main" id="{EA32158E-4FE8-275E-C50A-B05076BC112D}"/>
              </a:ext>
            </a:extLst>
          </p:cNvPr>
          <p:cNvCxnSpPr/>
          <p:nvPr/>
        </p:nvCxnSpPr>
        <p:spPr>
          <a:xfrm>
            <a:off x="678730" y="1310326"/>
            <a:ext cx="10675070" cy="0"/>
          </a:xfrm>
          <a:prstGeom prst="line">
            <a:avLst/>
          </a:prstGeom>
          <a:scene3d>
            <a:camera prst="orthographicFront"/>
            <a:lightRig rig="threePt" dir="t"/>
          </a:scene3d>
          <a:sp3d>
            <a:bevelT prst="slope"/>
          </a:sp3d>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44461150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1374EC4-8E53-B191-C5D0-22596A435AA3}"/>
              </a:ext>
            </a:extLst>
          </p:cNvPr>
          <p:cNvPicPr>
            <a:picLocks noChangeAspect="1"/>
          </p:cNvPicPr>
          <p:nvPr/>
        </p:nvPicPr>
        <p:blipFill>
          <a:blip r:embed="rId2"/>
          <a:stretch>
            <a:fillRect/>
          </a:stretch>
        </p:blipFill>
        <p:spPr>
          <a:xfrm>
            <a:off x="747712" y="1138237"/>
            <a:ext cx="10696575" cy="4581525"/>
          </a:xfrm>
          <a:prstGeom prst="rect">
            <a:avLst/>
          </a:prstGeom>
        </p:spPr>
      </p:pic>
    </p:spTree>
    <p:extLst>
      <p:ext uri="{BB962C8B-B14F-4D97-AF65-F5344CB8AC3E}">
        <p14:creationId xmlns:p14="http://schemas.microsoft.com/office/powerpoint/2010/main" val="398478432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EC6073-F096-C5A7-8DEF-7A2DDA2D734A}"/>
              </a:ext>
            </a:extLst>
          </p:cNvPr>
          <p:cNvSpPr>
            <a:spLocks noGrp="1"/>
          </p:cNvSpPr>
          <p:nvPr>
            <p:ph type="title"/>
          </p:nvPr>
        </p:nvSpPr>
        <p:spPr/>
        <p:txBody>
          <a:bodyPr/>
          <a:lstStyle/>
          <a:p>
            <a:r>
              <a:rPr lang="en-US" dirty="0">
                <a:latin typeface="Calibri" panose="020F0502020204030204" pitchFamily="34" charset="0"/>
                <a:cs typeface="Calibri" panose="020F0502020204030204" pitchFamily="34" charset="0"/>
              </a:rPr>
              <a:t>Utility Functions</a:t>
            </a:r>
            <a:endParaRPr lang="en-IN" dirty="0">
              <a:latin typeface="Calibri" panose="020F0502020204030204" pitchFamily="34" charset="0"/>
              <a:cs typeface="Calibri" panose="020F0502020204030204" pitchFamily="34" charset="0"/>
            </a:endParaRPr>
          </a:p>
        </p:txBody>
      </p:sp>
      <p:pic>
        <p:nvPicPr>
          <p:cNvPr id="5" name="Content Placeholder 4">
            <a:extLst>
              <a:ext uri="{FF2B5EF4-FFF2-40B4-BE49-F238E27FC236}">
                <a16:creationId xmlns:a16="http://schemas.microsoft.com/office/drawing/2014/main" id="{6B3046CB-34C9-7513-1112-AD3092363E19}"/>
              </a:ext>
            </a:extLst>
          </p:cNvPr>
          <p:cNvPicPr>
            <a:picLocks noGrp="1" noChangeAspect="1"/>
          </p:cNvPicPr>
          <p:nvPr>
            <p:ph idx="1"/>
          </p:nvPr>
        </p:nvPicPr>
        <p:blipFill>
          <a:blip r:embed="rId2"/>
          <a:stretch>
            <a:fillRect/>
          </a:stretch>
        </p:blipFill>
        <p:spPr>
          <a:xfrm>
            <a:off x="838200" y="1867532"/>
            <a:ext cx="10515600" cy="4267524"/>
          </a:xfrm>
        </p:spPr>
      </p:pic>
    </p:spTree>
    <p:extLst>
      <p:ext uri="{BB962C8B-B14F-4D97-AF65-F5344CB8AC3E}">
        <p14:creationId xmlns:p14="http://schemas.microsoft.com/office/powerpoint/2010/main" val="135681372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55CAC66-9F1F-1BE3-A772-E793B7CF7DE1}"/>
              </a:ext>
            </a:extLst>
          </p:cNvPr>
          <p:cNvPicPr>
            <a:picLocks noChangeAspect="1"/>
          </p:cNvPicPr>
          <p:nvPr/>
        </p:nvPicPr>
        <p:blipFill>
          <a:blip r:embed="rId2"/>
          <a:stretch>
            <a:fillRect/>
          </a:stretch>
        </p:blipFill>
        <p:spPr>
          <a:xfrm>
            <a:off x="1777660" y="0"/>
            <a:ext cx="8636679" cy="6858000"/>
          </a:xfrm>
          <a:prstGeom prst="rect">
            <a:avLst/>
          </a:prstGeom>
        </p:spPr>
      </p:pic>
    </p:spTree>
    <p:extLst>
      <p:ext uri="{BB962C8B-B14F-4D97-AF65-F5344CB8AC3E}">
        <p14:creationId xmlns:p14="http://schemas.microsoft.com/office/powerpoint/2010/main" val="37447403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9EE0550-4584-FF05-D9F8-14801999F99B}"/>
              </a:ext>
            </a:extLst>
          </p:cNvPr>
          <p:cNvPicPr>
            <a:picLocks noChangeAspect="1"/>
          </p:cNvPicPr>
          <p:nvPr/>
        </p:nvPicPr>
        <p:blipFill>
          <a:blip r:embed="rId2"/>
          <a:stretch>
            <a:fillRect/>
          </a:stretch>
        </p:blipFill>
        <p:spPr>
          <a:xfrm>
            <a:off x="1614487" y="1724025"/>
            <a:ext cx="8963025" cy="3409950"/>
          </a:xfrm>
          <a:prstGeom prst="rect">
            <a:avLst/>
          </a:prstGeom>
        </p:spPr>
      </p:pic>
    </p:spTree>
    <p:extLst>
      <p:ext uri="{BB962C8B-B14F-4D97-AF65-F5344CB8AC3E}">
        <p14:creationId xmlns:p14="http://schemas.microsoft.com/office/powerpoint/2010/main" val="88064892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21D199B-0801-B41C-C322-441BD81E8290}"/>
              </a:ext>
            </a:extLst>
          </p:cNvPr>
          <p:cNvPicPr>
            <a:picLocks noChangeAspect="1"/>
          </p:cNvPicPr>
          <p:nvPr/>
        </p:nvPicPr>
        <p:blipFill>
          <a:blip r:embed="rId2"/>
          <a:stretch>
            <a:fillRect/>
          </a:stretch>
        </p:blipFill>
        <p:spPr>
          <a:xfrm>
            <a:off x="1633537" y="723900"/>
            <a:ext cx="8924925" cy="5410200"/>
          </a:xfrm>
          <a:prstGeom prst="rect">
            <a:avLst/>
          </a:prstGeom>
        </p:spPr>
      </p:pic>
    </p:spTree>
    <p:extLst>
      <p:ext uri="{BB962C8B-B14F-4D97-AF65-F5344CB8AC3E}">
        <p14:creationId xmlns:p14="http://schemas.microsoft.com/office/powerpoint/2010/main" val="321752343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3A6E148-19BF-024C-43C9-C8653C5BB80B}"/>
              </a:ext>
            </a:extLst>
          </p:cNvPr>
          <p:cNvPicPr>
            <a:picLocks noChangeAspect="1"/>
          </p:cNvPicPr>
          <p:nvPr/>
        </p:nvPicPr>
        <p:blipFill>
          <a:blip r:embed="rId2"/>
          <a:stretch>
            <a:fillRect/>
          </a:stretch>
        </p:blipFill>
        <p:spPr>
          <a:xfrm>
            <a:off x="1704975" y="9525"/>
            <a:ext cx="8782050" cy="6838950"/>
          </a:xfrm>
          <a:prstGeom prst="rect">
            <a:avLst/>
          </a:prstGeom>
        </p:spPr>
      </p:pic>
    </p:spTree>
    <p:extLst>
      <p:ext uri="{BB962C8B-B14F-4D97-AF65-F5344CB8AC3E}">
        <p14:creationId xmlns:p14="http://schemas.microsoft.com/office/powerpoint/2010/main" val="10565672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E228B6F-91CE-A555-AD21-34968AB08646}"/>
              </a:ext>
            </a:extLst>
          </p:cNvPr>
          <p:cNvPicPr>
            <a:picLocks noChangeAspect="1"/>
          </p:cNvPicPr>
          <p:nvPr/>
        </p:nvPicPr>
        <p:blipFill>
          <a:blip r:embed="rId2"/>
          <a:stretch>
            <a:fillRect/>
          </a:stretch>
        </p:blipFill>
        <p:spPr>
          <a:xfrm>
            <a:off x="2205152" y="0"/>
            <a:ext cx="7781695" cy="6858000"/>
          </a:xfrm>
          <a:prstGeom prst="rect">
            <a:avLst/>
          </a:prstGeom>
        </p:spPr>
      </p:pic>
    </p:spTree>
    <p:extLst>
      <p:ext uri="{BB962C8B-B14F-4D97-AF65-F5344CB8AC3E}">
        <p14:creationId xmlns:p14="http://schemas.microsoft.com/office/powerpoint/2010/main" val="147913645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3F12BDC-BBA3-C83A-530A-56C895955EB7}"/>
              </a:ext>
            </a:extLst>
          </p:cNvPr>
          <p:cNvPicPr>
            <a:picLocks noChangeAspect="1"/>
          </p:cNvPicPr>
          <p:nvPr/>
        </p:nvPicPr>
        <p:blipFill>
          <a:blip r:embed="rId2"/>
          <a:stretch>
            <a:fillRect/>
          </a:stretch>
        </p:blipFill>
        <p:spPr>
          <a:xfrm>
            <a:off x="1624012" y="338137"/>
            <a:ext cx="8943975" cy="6181725"/>
          </a:xfrm>
          <a:prstGeom prst="rect">
            <a:avLst/>
          </a:prstGeom>
        </p:spPr>
      </p:pic>
    </p:spTree>
    <p:extLst>
      <p:ext uri="{BB962C8B-B14F-4D97-AF65-F5344CB8AC3E}">
        <p14:creationId xmlns:p14="http://schemas.microsoft.com/office/powerpoint/2010/main" val="53749788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F6BD73C-108D-711B-BC9B-DA47D808B6B6}"/>
              </a:ext>
            </a:extLst>
          </p:cNvPr>
          <p:cNvPicPr>
            <a:picLocks noChangeAspect="1"/>
          </p:cNvPicPr>
          <p:nvPr/>
        </p:nvPicPr>
        <p:blipFill>
          <a:blip r:embed="rId2"/>
          <a:stretch>
            <a:fillRect/>
          </a:stretch>
        </p:blipFill>
        <p:spPr>
          <a:xfrm>
            <a:off x="1719262" y="1085850"/>
            <a:ext cx="8753475" cy="4686300"/>
          </a:xfrm>
          <a:prstGeom prst="rect">
            <a:avLst/>
          </a:prstGeom>
        </p:spPr>
      </p:pic>
    </p:spTree>
    <p:extLst>
      <p:ext uri="{BB962C8B-B14F-4D97-AF65-F5344CB8AC3E}">
        <p14:creationId xmlns:p14="http://schemas.microsoft.com/office/powerpoint/2010/main" val="232419823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D672E48-5626-C261-DF5C-21AA19D22030}"/>
              </a:ext>
            </a:extLst>
          </p:cNvPr>
          <p:cNvPicPr>
            <a:picLocks noChangeAspect="1"/>
          </p:cNvPicPr>
          <p:nvPr/>
        </p:nvPicPr>
        <p:blipFill>
          <a:blip r:embed="rId2"/>
          <a:stretch>
            <a:fillRect/>
          </a:stretch>
        </p:blipFill>
        <p:spPr>
          <a:xfrm>
            <a:off x="2028825" y="757237"/>
            <a:ext cx="8134350" cy="5343525"/>
          </a:xfrm>
          <a:prstGeom prst="rect">
            <a:avLst/>
          </a:prstGeom>
        </p:spPr>
      </p:pic>
    </p:spTree>
    <p:extLst>
      <p:ext uri="{BB962C8B-B14F-4D97-AF65-F5344CB8AC3E}">
        <p14:creationId xmlns:p14="http://schemas.microsoft.com/office/powerpoint/2010/main" val="25341651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94A411-79B7-6522-D403-CCD7E2D536F6}"/>
              </a:ext>
            </a:extLst>
          </p:cNvPr>
          <p:cNvSpPr>
            <a:spLocks noGrp="1"/>
          </p:cNvSpPr>
          <p:nvPr>
            <p:ph type="title"/>
          </p:nvPr>
        </p:nvSpPr>
        <p:spPr/>
        <p:txBody>
          <a:bodyPr/>
          <a:lstStyle/>
          <a:p>
            <a:r>
              <a:rPr lang="en-IN" dirty="0">
                <a:latin typeface="Gill sans"/>
              </a:rPr>
              <a:t>Cross Validation</a:t>
            </a:r>
          </a:p>
        </p:txBody>
      </p:sp>
      <p:sp>
        <p:nvSpPr>
          <p:cNvPr id="3" name="Content Placeholder 2">
            <a:extLst>
              <a:ext uri="{FF2B5EF4-FFF2-40B4-BE49-F238E27FC236}">
                <a16:creationId xmlns:a16="http://schemas.microsoft.com/office/drawing/2014/main" id="{DBD90129-D426-0835-1C92-4D7E1C69A886}"/>
              </a:ext>
            </a:extLst>
          </p:cNvPr>
          <p:cNvSpPr>
            <a:spLocks noGrp="1"/>
          </p:cNvSpPr>
          <p:nvPr>
            <p:ph idx="1"/>
          </p:nvPr>
        </p:nvSpPr>
        <p:spPr>
          <a:xfrm>
            <a:off x="838200" y="1690688"/>
            <a:ext cx="10515600" cy="4351338"/>
          </a:xfrm>
        </p:spPr>
        <p:txBody>
          <a:bodyPr/>
          <a:lstStyle/>
          <a:p>
            <a:pPr algn="just">
              <a:lnSpc>
                <a:spcPct val="100000"/>
              </a:lnSpc>
            </a:pPr>
            <a:r>
              <a:rPr lang="en-US" sz="2400" dirty="0">
                <a:latin typeface="Calibri" panose="020F0502020204030204" pitchFamily="34" charset="0"/>
                <a:cs typeface="Calibri" panose="020F0502020204030204" pitchFamily="34" charset="0"/>
              </a:rPr>
              <a:t>Cross-validation is a technique used to evaluate the performance of a model by splitting the available data into training and testing subsets. The goal is to estimate how well the model will perform on new, unseen data.</a:t>
            </a:r>
          </a:p>
          <a:p>
            <a:pPr marL="0" indent="0" algn="just">
              <a:lnSpc>
                <a:spcPct val="100000"/>
              </a:lnSpc>
              <a:buNone/>
            </a:pPr>
            <a:endParaRPr lang="en-US" sz="2400" dirty="0">
              <a:latin typeface="Calibri" panose="020F0502020204030204" pitchFamily="34" charset="0"/>
              <a:cs typeface="Calibri" panose="020F0502020204030204" pitchFamily="34" charset="0"/>
            </a:endParaRPr>
          </a:p>
          <a:p>
            <a:pPr algn="just">
              <a:lnSpc>
                <a:spcPct val="100000"/>
              </a:lnSpc>
            </a:pPr>
            <a:r>
              <a:rPr lang="en-US" sz="2400" dirty="0">
                <a:latin typeface="Calibri" panose="020F0502020204030204" pitchFamily="34" charset="0"/>
                <a:cs typeface="Calibri" panose="020F0502020204030204" pitchFamily="34" charset="0"/>
              </a:rPr>
              <a:t>Some of the techniques are:</a:t>
            </a:r>
          </a:p>
          <a:p>
            <a:pPr marL="457200" indent="-457200" algn="just">
              <a:lnSpc>
                <a:spcPct val="100000"/>
              </a:lnSpc>
              <a:buFont typeface="+mj-lt"/>
              <a:buAutoNum type="arabicParenR"/>
            </a:pPr>
            <a:r>
              <a:rPr lang="en-US" sz="2400" dirty="0">
                <a:latin typeface="Calibri" panose="020F0502020204030204" pitchFamily="34" charset="0"/>
                <a:cs typeface="Calibri" panose="020F0502020204030204" pitchFamily="34" charset="0"/>
              </a:rPr>
              <a:t>K-fold Cross Validation / Vanilla Cross Validation</a:t>
            </a:r>
          </a:p>
          <a:p>
            <a:pPr marL="457200" indent="-457200" algn="just">
              <a:lnSpc>
                <a:spcPct val="100000"/>
              </a:lnSpc>
              <a:buFont typeface="+mj-lt"/>
              <a:buAutoNum type="arabicParenR"/>
            </a:pPr>
            <a:r>
              <a:rPr lang="en-US" sz="2400" dirty="0">
                <a:latin typeface="Calibri" panose="020F0502020204030204" pitchFamily="34" charset="0"/>
                <a:cs typeface="Calibri" panose="020F0502020204030204" pitchFamily="34" charset="0"/>
              </a:rPr>
              <a:t>Monte Carlo Cross Validation</a:t>
            </a:r>
          </a:p>
          <a:p>
            <a:pPr marL="457200" indent="-457200" algn="just">
              <a:lnSpc>
                <a:spcPct val="100000"/>
              </a:lnSpc>
              <a:buFont typeface="+mj-lt"/>
              <a:buAutoNum type="arabicParenR"/>
            </a:pPr>
            <a:endParaRPr lang="en-US" sz="2400" dirty="0">
              <a:latin typeface="Calibri" panose="020F0502020204030204" pitchFamily="34" charset="0"/>
              <a:cs typeface="Calibri" panose="020F0502020204030204" pitchFamily="34" charset="0"/>
            </a:endParaRPr>
          </a:p>
          <a:p>
            <a:endParaRPr lang="en-IN" dirty="0"/>
          </a:p>
          <a:p>
            <a:endParaRPr lang="en-IN" dirty="0"/>
          </a:p>
        </p:txBody>
      </p:sp>
      <p:cxnSp>
        <p:nvCxnSpPr>
          <p:cNvPr id="5" name="Straight Connector 4">
            <a:extLst>
              <a:ext uri="{FF2B5EF4-FFF2-40B4-BE49-F238E27FC236}">
                <a16:creationId xmlns:a16="http://schemas.microsoft.com/office/drawing/2014/main" id="{F471DCB9-9845-F71C-46F4-9CE2F670CE03}"/>
              </a:ext>
            </a:extLst>
          </p:cNvPr>
          <p:cNvCxnSpPr/>
          <p:nvPr/>
        </p:nvCxnSpPr>
        <p:spPr>
          <a:xfrm>
            <a:off x="725864" y="1338606"/>
            <a:ext cx="10627936" cy="0"/>
          </a:xfrm>
          <a:prstGeom prst="line">
            <a:avLst/>
          </a:prstGeom>
          <a:scene3d>
            <a:camera prst="orthographicFront"/>
            <a:lightRig rig="threePt" dir="t"/>
          </a:scene3d>
          <a:sp3d>
            <a:bevelT prst="slope"/>
          </a:sp3d>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17933692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5DBFD3C-85C7-E9A5-9DF5-3C44D46D61E2}"/>
              </a:ext>
            </a:extLst>
          </p:cNvPr>
          <p:cNvPicPr>
            <a:picLocks noChangeAspect="1"/>
          </p:cNvPicPr>
          <p:nvPr/>
        </p:nvPicPr>
        <p:blipFill>
          <a:blip r:embed="rId2"/>
          <a:stretch>
            <a:fillRect/>
          </a:stretch>
        </p:blipFill>
        <p:spPr>
          <a:xfrm>
            <a:off x="2247563" y="0"/>
            <a:ext cx="7696873" cy="6858000"/>
          </a:xfrm>
          <a:prstGeom prst="rect">
            <a:avLst/>
          </a:prstGeom>
        </p:spPr>
      </p:pic>
    </p:spTree>
    <p:extLst>
      <p:ext uri="{BB962C8B-B14F-4D97-AF65-F5344CB8AC3E}">
        <p14:creationId xmlns:p14="http://schemas.microsoft.com/office/powerpoint/2010/main" val="426593816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2981DB7-1C0D-8824-7B85-8578EA30A633}"/>
              </a:ext>
            </a:extLst>
          </p:cNvPr>
          <p:cNvPicPr>
            <a:picLocks noChangeAspect="1"/>
          </p:cNvPicPr>
          <p:nvPr/>
        </p:nvPicPr>
        <p:blipFill>
          <a:blip r:embed="rId2"/>
          <a:stretch>
            <a:fillRect/>
          </a:stretch>
        </p:blipFill>
        <p:spPr>
          <a:xfrm>
            <a:off x="1638300" y="1090612"/>
            <a:ext cx="8915400" cy="4676775"/>
          </a:xfrm>
          <a:prstGeom prst="rect">
            <a:avLst/>
          </a:prstGeom>
        </p:spPr>
      </p:pic>
    </p:spTree>
    <p:extLst>
      <p:ext uri="{BB962C8B-B14F-4D97-AF65-F5344CB8AC3E}">
        <p14:creationId xmlns:p14="http://schemas.microsoft.com/office/powerpoint/2010/main" val="376659258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37D4BE3-47D8-5428-BD21-B03DBDB2AD4F}"/>
              </a:ext>
            </a:extLst>
          </p:cNvPr>
          <p:cNvPicPr>
            <a:picLocks noChangeAspect="1"/>
          </p:cNvPicPr>
          <p:nvPr/>
        </p:nvPicPr>
        <p:blipFill>
          <a:blip r:embed="rId2"/>
          <a:stretch>
            <a:fillRect/>
          </a:stretch>
        </p:blipFill>
        <p:spPr>
          <a:xfrm>
            <a:off x="1204912" y="1243012"/>
            <a:ext cx="9782175" cy="4371975"/>
          </a:xfrm>
          <a:prstGeom prst="rect">
            <a:avLst/>
          </a:prstGeom>
        </p:spPr>
      </p:pic>
    </p:spTree>
    <p:extLst>
      <p:ext uri="{BB962C8B-B14F-4D97-AF65-F5344CB8AC3E}">
        <p14:creationId xmlns:p14="http://schemas.microsoft.com/office/powerpoint/2010/main" val="92557596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71C01C-68D4-3F69-D828-8D5B241D8DA5}"/>
              </a:ext>
            </a:extLst>
          </p:cNvPr>
          <p:cNvSpPr>
            <a:spLocks noGrp="1"/>
          </p:cNvSpPr>
          <p:nvPr>
            <p:ph type="title"/>
          </p:nvPr>
        </p:nvSpPr>
        <p:spPr/>
        <p:txBody>
          <a:bodyPr/>
          <a:lstStyle/>
          <a:p>
            <a:endParaRPr lang="en-IN"/>
          </a:p>
        </p:txBody>
      </p:sp>
      <p:pic>
        <p:nvPicPr>
          <p:cNvPr id="9" name="Content Placeholder 8">
            <a:extLst>
              <a:ext uri="{FF2B5EF4-FFF2-40B4-BE49-F238E27FC236}">
                <a16:creationId xmlns:a16="http://schemas.microsoft.com/office/drawing/2014/main" id="{5686BAD1-ECD4-6F6B-8AEE-2DA8A3B910B5}"/>
              </a:ext>
            </a:extLst>
          </p:cNvPr>
          <p:cNvPicPr>
            <a:picLocks noGrp="1" noChangeAspect="1"/>
          </p:cNvPicPr>
          <p:nvPr>
            <p:ph idx="1"/>
          </p:nvPr>
        </p:nvPicPr>
        <p:blipFill>
          <a:blip r:embed="rId2"/>
          <a:stretch>
            <a:fillRect/>
          </a:stretch>
        </p:blipFill>
        <p:spPr>
          <a:xfrm>
            <a:off x="2064283" y="1825625"/>
            <a:ext cx="8063433" cy="4351338"/>
          </a:xfrm>
        </p:spPr>
      </p:pic>
    </p:spTree>
    <p:extLst>
      <p:ext uri="{BB962C8B-B14F-4D97-AF65-F5344CB8AC3E}">
        <p14:creationId xmlns:p14="http://schemas.microsoft.com/office/powerpoint/2010/main" val="169215621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EB3F206-705F-D551-4E8E-5FA94109AADB}"/>
              </a:ext>
            </a:extLst>
          </p:cNvPr>
          <p:cNvPicPr>
            <a:picLocks noChangeAspect="1"/>
          </p:cNvPicPr>
          <p:nvPr/>
        </p:nvPicPr>
        <p:blipFill>
          <a:blip r:embed="rId2"/>
          <a:stretch>
            <a:fillRect/>
          </a:stretch>
        </p:blipFill>
        <p:spPr>
          <a:xfrm>
            <a:off x="0" y="1310648"/>
            <a:ext cx="12192000" cy="3322001"/>
          </a:xfrm>
          <a:prstGeom prst="rect">
            <a:avLst/>
          </a:prstGeom>
        </p:spPr>
      </p:pic>
    </p:spTree>
    <p:extLst>
      <p:ext uri="{BB962C8B-B14F-4D97-AF65-F5344CB8AC3E}">
        <p14:creationId xmlns:p14="http://schemas.microsoft.com/office/powerpoint/2010/main" val="93785572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FA2E81E-84FC-2AAC-B6E6-3DDDB858436F}"/>
              </a:ext>
            </a:extLst>
          </p:cNvPr>
          <p:cNvPicPr>
            <a:picLocks noChangeAspect="1"/>
          </p:cNvPicPr>
          <p:nvPr/>
        </p:nvPicPr>
        <p:blipFill>
          <a:blip r:embed="rId2"/>
          <a:stretch>
            <a:fillRect/>
          </a:stretch>
        </p:blipFill>
        <p:spPr>
          <a:xfrm>
            <a:off x="775996" y="128587"/>
            <a:ext cx="10210800" cy="6600825"/>
          </a:xfrm>
          <a:prstGeom prst="rect">
            <a:avLst/>
          </a:prstGeom>
        </p:spPr>
      </p:pic>
    </p:spTree>
    <p:extLst>
      <p:ext uri="{BB962C8B-B14F-4D97-AF65-F5344CB8AC3E}">
        <p14:creationId xmlns:p14="http://schemas.microsoft.com/office/powerpoint/2010/main" val="358095896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BEE3E65-5E26-E0C3-114B-23AE5A3C1F74}"/>
              </a:ext>
            </a:extLst>
          </p:cNvPr>
          <p:cNvPicPr>
            <a:picLocks noChangeAspect="1"/>
          </p:cNvPicPr>
          <p:nvPr/>
        </p:nvPicPr>
        <p:blipFill>
          <a:blip r:embed="rId2"/>
          <a:stretch>
            <a:fillRect/>
          </a:stretch>
        </p:blipFill>
        <p:spPr>
          <a:xfrm>
            <a:off x="0" y="748126"/>
            <a:ext cx="12192000" cy="5361748"/>
          </a:xfrm>
          <a:prstGeom prst="rect">
            <a:avLst/>
          </a:prstGeom>
        </p:spPr>
      </p:pic>
    </p:spTree>
    <p:extLst>
      <p:ext uri="{BB962C8B-B14F-4D97-AF65-F5344CB8AC3E}">
        <p14:creationId xmlns:p14="http://schemas.microsoft.com/office/powerpoint/2010/main" val="241536475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70770D2-9935-0C3E-2F8B-AA8AE8FD82D3}"/>
              </a:ext>
            </a:extLst>
          </p:cNvPr>
          <p:cNvPicPr>
            <a:picLocks noChangeAspect="1"/>
          </p:cNvPicPr>
          <p:nvPr/>
        </p:nvPicPr>
        <p:blipFill>
          <a:blip r:embed="rId2"/>
          <a:stretch>
            <a:fillRect/>
          </a:stretch>
        </p:blipFill>
        <p:spPr>
          <a:xfrm>
            <a:off x="0" y="561574"/>
            <a:ext cx="12192000" cy="5734852"/>
          </a:xfrm>
          <a:prstGeom prst="rect">
            <a:avLst/>
          </a:prstGeom>
        </p:spPr>
      </p:pic>
    </p:spTree>
    <p:extLst>
      <p:ext uri="{BB962C8B-B14F-4D97-AF65-F5344CB8AC3E}">
        <p14:creationId xmlns:p14="http://schemas.microsoft.com/office/powerpoint/2010/main" val="381497404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2F62E39-0C67-D8C3-5ABB-F82B4768378B}"/>
              </a:ext>
            </a:extLst>
          </p:cNvPr>
          <p:cNvPicPr>
            <a:picLocks noChangeAspect="1"/>
          </p:cNvPicPr>
          <p:nvPr/>
        </p:nvPicPr>
        <p:blipFill>
          <a:blip r:embed="rId2"/>
          <a:stretch>
            <a:fillRect/>
          </a:stretch>
        </p:blipFill>
        <p:spPr>
          <a:xfrm>
            <a:off x="0" y="107406"/>
            <a:ext cx="12192000" cy="6643187"/>
          </a:xfrm>
          <a:prstGeom prst="rect">
            <a:avLst/>
          </a:prstGeom>
        </p:spPr>
      </p:pic>
    </p:spTree>
    <p:extLst>
      <p:ext uri="{BB962C8B-B14F-4D97-AF65-F5344CB8AC3E}">
        <p14:creationId xmlns:p14="http://schemas.microsoft.com/office/powerpoint/2010/main" val="56233385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8131A76-FFCE-A9AF-815A-AAF45AD78CE3}"/>
              </a:ext>
            </a:extLst>
          </p:cNvPr>
          <p:cNvPicPr>
            <a:picLocks noChangeAspect="1"/>
          </p:cNvPicPr>
          <p:nvPr/>
        </p:nvPicPr>
        <p:blipFill>
          <a:blip r:embed="rId2"/>
          <a:stretch>
            <a:fillRect/>
          </a:stretch>
        </p:blipFill>
        <p:spPr>
          <a:xfrm>
            <a:off x="0" y="861175"/>
            <a:ext cx="12192000" cy="3816922"/>
          </a:xfrm>
          <a:prstGeom prst="rect">
            <a:avLst/>
          </a:prstGeom>
        </p:spPr>
      </p:pic>
    </p:spTree>
    <p:extLst>
      <p:ext uri="{BB962C8B-B14F-4D97-AF65-F5344CB8AC3E}">
        <p14:creationId xmlns:p14="http://schemas.microsoft.com/office/powerpoint/2010/main" val="22822136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056EB2-5A20-275D-A428-2D70D3C158FB}"/>
              </a:ext>
            </a:extLst>
          </p:cNvPr>
          <p:cNvSpPr>
            <a:spLocks noGrp="1"/>
          </p:cNvSpPr>
          <p:nvPr>
            <p:ph type="title"/>
          </p:nvPr>
        </p:nvSpPr>
        <p:spPr/>
        <p:txBody>
          <a:bodyPr/>
          <a:lstStyle/>
          <a:p>
            <a:r>
              <a:rPr lang="en-IN" dirty="0">
                <a:latin typeface="Gill sans"/>
              </a:rPr>
              <a:t>Contd..</a:t>
            </a:r>
          </a:p>
        </p:txBody>
      </p:sp>
      <p:sp>
        <p:nvSpPr>
          <p:cNvPr id="3" name="Content Placeholder 2">
            <a:extLst>
              <a:ext uri="{FF2B5EF4-FFF2-40B4-BE49-F238E27FC236}">
                <a16:creationId xmlns:a16="http://schemas.microsoft.com/office/drawing/2014/main" id="{F844F4F1-43E3-0961-AF3D-66DE8D5A74AB}"/>
              </a:ext>
            </a:extLst>
          </p:cNvPr>
          <p:cNvSpPr>
            <a:spLocks noGrp="1"/>
          </p:cNvSpPr>
          <p:nvPr>
            <p:ph idx="1"/>
          </p:nvPr>
        </p:nvSpPr>
        <p:spPr/>
        <p:txBody>
          <a:bodyPr>
            <a:normAutofit/>
          </a:bodyPr>
          <a:lstStyle/>
          <a:p>
            <a:pPr marL="457200" indent="-457200" algn="just">
              <a:lnSpc>
                <a:spcPct val="100000"/>
              </a:lnSpc>
              <a:buFont typeface="+mj-lt"/>
              <a:buAutoNum type="arabicParenR"/>
            </a:pPr>
            <a:r>
              <a:rPr lang="en-US" sz="2400" dirty="0">
                <a:latin typeface="Calibri" panose="020F0502020204030204" pitchFamily="34" charset="0"/>
                <a:cs typeface="Calibri" panose="020F0502020204030204" pitchFamily="34" charset="0"/>
              </a:rPr>
              <a:t>K-Fold Cross-Validation:</a:t>
            </a:r>
          </a:p>
          <a:p>
            <a:pPr lvl="1" algn="just">
              <a:lnSpc>
                <a:spcPct val="100000"/>
              </a:lnSpc>
            </a:pPr>
            <a:r>
              <a:rPr lang="en-US" dirty="0">
                <a:latin typeface="Calibri" panose="020F0502020204030204" pitchFamily="34" charset="0"/>
                <a:cs typeface="Calibri" panose="020F0502020204030204" pitchFamily="34" charset="0"/>
              </a:rPr>
              <a:t>K-fold cross-validation is a technique used in machine learning to evaluate the performance of a model and estimate its generalization error. It involves splitting the dataset into K subsets, or folds, where K is typically set to 5 or 10.</a:t>
            </a:r>
          </a:p>
          <a:p>
            <a:pPr algn="just">
              <a:lnSpc>
                <a:spcPct val="100000"/>
              </a:lnSpc>
            </a:pPr>
            <a:endParaRPr lang="en-US" sz="2400" dirty="0">
              <a:latin typeface="Calibri" panose="020F0502020204030204" pitchFamily="34" charset="0"/>
              <a:cs typeface="Calibri" panose="020F0502020204030204" pitchFamily="34" charset="0"/>
            </a:endParaRPr>
          </a:p>
          <a:p>
            <a:pPr marL="0" indent="0" algn="just">
              <a:lnSpc>
                <a:spcPct val="100000"/>
              </a:lnSpc>
              <a:buNone/>
            </a:pPr>
            <a:r>
              <a:rPr lang="en-US" sz="2400" dirty="0">
                <a:latin typeface="Calibri" panose="020F0502020204030204" pitchFamily="34" charset="0"/>
                <a:cs typeface="Calibri" panose="020F0502020204030204" pitchFamily="34" charset="0"/>
              </a:rPr>
              <a:t>2)   Monte Carlo cross-validation: </a:t>
            </a:r>
          </a:p>
          <a:p>
            <a:pPr lvl="1" algn="just">
              <a:lnSpc>
                <a:spcPct val="100000"/>
              </a:lnSpc>
            </a:pPr>
            <a:r>
              <a:rPr lang="en-US" dirty="0">
                <a:latin typeface="Calibri" panose="020F0502020204030204" pitchFamily="34" charset="0"/>
                <a:cs typeface="Calibri" panose="020F0502020204030204" pitchFamily="34" charset="0"/>
              </a:rPr>
              <a:t>Monte Carlo cross-validation is a technique used in machine learning to evaluate the performance of a model using random sampling. It involves randomly selecting a subset of the data for training and validation multiple times and averaging the results to estimate the model's generalization error.</a:t>
            </a:r>
          </a:p>
          <a:p>
            <a:endParaRPr lang="en-US" dirty="0"/>
          </a:p>
          <a:p>
            <a:pPr marL="0" indent="0">
              <a:buNone/>
            </a:pPr>
            <a:endParaRPr lang="en-US" dirty="0"/>
          </a:p>
          <a:p>
            <a:pPr marL="0" indent="0">
              <a:buNone/>
            </a:pPr>
            <a:endParaRPr lang="en-US" dirty="0"/>
          </a:p>
          <a:p>
            <a:endParaRPr lang="en-US" dirty="0"/>
          </a:p>
          <a:p>
            <a:pPr marL="0" indent="0">
              <a:buNone/>
            </a:pPr>
            <a:endParaRPr lang="en-IN" dirty="0"/>
          </a:p>
        </p:txBody>
      </p:sp>
      <p:cxnSp>
        <p:nvCxnSpPr>
          <p:cNvPr id="4" name="Straight Connector 3">
            <a:extLst>
              <a:ext uri="{FF2B5EF4-FFF2-40B4-BE49-F238E27FC236}">
                <a16:creationId xmlns:a16="http://schemas.microsoft.com/office/drawing/2014/main" id="{C032BD60-D3AF-84D1-1B7F-E1817A1486E7}"/>
              </a:ext>
            </a:extLst>
          </p:cNvPr>
          <p:cNvCxnSpPr/>
          <p:nvPr/>
        </p:nvCxnSpPr>
        <p:spPr>
          <a:xfrm>
            <a:off x="725864" y="1338606"/>
            <a:ext cx="10627936" cy="0"/>
          </a:xfrm>
          <a:prstGeom prst="line">
            <a:avLst/>
          </a:prstGeom>
          <a:scene3d>
            <a:camera prst="orthographicFront"/>
            <a:lightRig rig="threePt" dir="t"/>
          </a:scene3d>
          <a:sp3d>
            <a:bevelT prst="slope"/>
          </a:sp3d>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01145924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20316B6-9FF4-D62A-CAAD-D8D8943BDD70}"/>
              </a:ext>
            </a:extLst>
          </p:cNvPr>
          <p:cNvPicPr>
            <a:picLocks noChangeAspect="1"/>
          </p:cNvPicPr>
          <p:nvPr/>
        </p:nvPicPr>
        <p:blipFill>
          <a:blip r:embed="rId2"/>
          <a:stretch>
            <a:fillRect/>
          </a:stretch>
        </p:blipFill>
        <p:spPr>
          <a:xfrm>
            <a:off x="0" y="0"/>
            <a:ext cx="12192000" cy="5092104"/>
          </a:xfrm>
          <a:prstGeom prst="rect">
            <a:avLst/>
          </a:prstGeom>
        </p:spPr>
      </p:pic>
    </p:spTree>
    <p:extLst>
      <p:ext uri="{BB962C8B-B14F-4D97-AF65-F5344CB8AC3E}">
        <p14:creationId xmlns:p14="http://schemas.microsoft.com/office/powerpoint/2010/main" val="410184954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521D507-5491-804C-4267-C0797B8A670A}"/>
              </a:ext>
            </a:extLst>
          </p:cNvPr>
          <p:cNvPicPr>
            <a:picLocks noChangeAspect="1"/>
          </p:cNvPicPr>
          <p:nvPr/>
        </p:nvPicPr>
        <p:blipFill>
          <a:blip r:embed="rId2"/>
          <a:stretch>
            <a:fillRect/>
          </a:stretch>
        </p:blipFill>
        <p:spPr>
          <a:xfrm>
            <a:off x="0" y="0"/>
            <a:ext cx="12192000" cy="4112145"/>
          </a:xfrm>
          <a:prstGeom prst="rect">
            <a:avLst/>
          </a:prstGeom>
        </p:spPr>
      </p:pic>
      <p:pic>
        <p:nvPicPr>
          <p:cNvPr id="5" name="Picture 4">
            <a:extLst>
              <a:ext uri="{FF2B5EF4-FFF2-40B4-BE49-F238E27FC236}">
                <a16:creationId xmlns:a16="http://schemas.microsoft.com/office/drawing/2014/main" id="{50792B23-191E-D799-4B5A-FA84857914B9}"/>
              </a:ext>
            </a:extLst>
          </p:cNvPr>
          <p:cNvPicPr>
            <a:picLocks noChangeAspect="1"/>
          </p:cNvPicPr>
          <p:nvPr/>
        </p:nvPicPr>
        <p:blipFill>
          <a:blip r:embed="rId3"/>
          <a:stretch>
            <a:fillRect/>
          </a:stretch>
        </p:blipFill>
        <p:spPr>
          <a:xfrm>
            <a:off x="0" y="4112145"/>
            <a:ext cx="12192000" cy="2861650"/>
          </a:xfrm>
          <a:prstGeom prst="rect">
            <a:avLst/>
          </a:prstGeom>
        </p:spPr>
      </p:pic>
    </p:spTree>
    <p:extLst>
      <p:ext uri="{BB962C8B-B14F-4D97-AF65-F5344CB8AC3E}">
        <p14:creationId xmlns:p14="http://schemas.microsoft.com/office/powerpoint/2010/main" val="135174960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AF2B6A2-5172-EF34-2967-0E372E4F4F6A}"/>
              </a:ext>
            </a:extLst>
          </p:cNvPr>
          <p:cNvPicPr>
            <a:picLocks noChangeAspect="1"/>
          </p:cNvPicPr>
          <p:nvPr/>
        </p:nvPicPr>
        <p:blipFill>
          <a:blip r:embed="rId2"/>
          <a:stretch>
            <a:fillRect/>
          </a:stretch>
        </p:blipFill>
        <p:spPr>
          <a:xfrm>
            <a:off x="981075" y="342900"/>
            <a:ext cx="10229850" cy="6172200"/>
          </a:xfrm>
          <a:prstGeom prst="rect">
            <a:avLst/>
          </a:prstGeom>
        </p:spPr>
      </p:pic>
    </p:spTree>
    <p:extLst>
      <p:ext uri="{BB962C8B-B14F-4D97-AF65-F5344CB8AC3E}">
        <p14:creationId xmlns:p14="http://schemas.microsoft.com/office/powerpoint/2010/main" val="172359996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4F19335-395B-06AC-64EE-3E82A4DCC993}"/>
              </a:ext>
            </a:extLst>
          </p:cNvPr>
          <p:cNvPicPr>
            <a:picLocks noChangeAspect="1"/>
          </p:cNvPicPr>
          <p:nvPr/>
        </p:nvPicPr>
        <p:blipFill>
          <a:blip r:embed="rId2"/>
          <a:stretch>
            <a:fillRect/>
          </a:stretch>
        </p:blipFill>
        <p:spPr>
          <a:xfrm>
            <a:off x="985837" y="9525"/>
            <a:ext cx="10220325" cy="6838950"/>
          </a:xfrm>
          <a:prstGeom prst="rect">
            <a:avLst/>
          </a:prstGeom>
        </p:spPr>
      </p:pic>
    </p:spTree>
    <p:extLst>
      <p:ext uri="{BB962C8B-B14F-4D97-AF65-F5344CB8AC3E}">
        <p14:creationId xmlns:p14="http://schemas.microsoft.com/office/powerpoint/2010/main" val="248543955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BB21BA6-33EC-B401-411B-DDC58A018EF2}"/>
              </a:ext>
            </a:extLst>
          </p:cNvPr>
          <p:cNvPicPr>
            <a:picLocks noChangeAspect="1"/>
          </p:cNvPicPr>
          <p:nvPr/>
        </p:nvPicPr>
        <p:blipFill>
          <a:blip r:embed="rId2"/>
          <a:stretch>
            <a:fillRect/>
          </a:stretch>
        </p:blipFill>
        <p:spPr>
          <a:xfrm>
            <a:off x="995362" y="90487"/>
            <a:ext cx="10201275" cy="6677025"/>
          </a:xfrm>
          <a:prstGeom prst="rect">
            <a:avLst/>
          </a:prstGeom>
        </p:spPr>
      </p:pic>
    </p:spTree>
    <p:extLst>
      <p:ext uri="{BB962C8B-B14F-4D97-AF65-F5344CB8AC3E}">
        <p14:creationId xmlns:p14="http://schemas.microsoft.com/office/powerpoint/2010/main" val="321504267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9F08EBF-24E7-7396-4266-856FF10D2818}"/>
              </a:ext>
            </a:extLst>
          </p:cNvPr>
          <p:cNvPicPr>
            <a:picLocks noChangeAspect="1"/>
          </p:cNvPicPr>
          <p:nvPr/>
        </p:nvPicPr>
        <p:blipFill>
          <a:blip r:embed="rId2"/>
          <a:stretch>
            <a:fillRect/>
          </a:stretch>
        </p:blipFill>
        <p:spPr>
          <a:xfrm>
            <a:off x="990600" y="633412"/>
            <a:ext cx="10210800" cy="5591175"/>
          </a:xfrm>
          <a:prstGeom prst="rect">
            <a:avLst/>
          </a:prstGeom>
        </p:spPr>
      </p:pic>
    </p:spTree>
    <p:extLst>
      <p:ext uri="{BB962C8B-B14F-4D97-AF65-F5344CB8AC3E}">
        <p14:creationId xmlns:p14="http://schemas.microsoft.com/office/powerpoint/2010/main" val="360907522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40CC944-50C5-BEEF-C204-8069FFC76E07}"/>
              </a:ext>
            </a:extLst>
          </p:cNvPr>
          <p:cNvPicPr>
            <a:picLocks noChangeAspect="1"/>
          </p:cNvPicPr>
          <p:nvPr/>
        </p:nvPicPr>
        <p:blipFill>
          <a:blip r:embed="rId2"/>
          <a:stretch>
            <a:fillRect/>
          </a:stretch>
        </p:blipFill>
        <p:spPr>
          <a:xfrm>
            <a:off x="0" y="289249"/>
            <a:ext cx="12192000" cy="3587412"/>
          </a:xfrm>
          <a:prstGeom prst="rect">
            <a:avLst/>
          </a:prstGeom>
        </p:spPr>
      </p:pic>
      <p:pic>
        <p:nvPicPr>
          <p:cNvPr id="9" name="Picture 8">
            <a:extLst>
              <a:ext uri="{FF2B5EF4-FFF2-40B4-BE49-F238E27FC236}">
                <a16:creationId xmlns:a16="http://schemas.microsoft.com/office/drawing/2014/main" id="{F79F916E-8501-320A-A8CD-E9880A23ECAC}"/>
              </a:ext>
            </a:extLst>
          </p:cNvPr>
          <p:cNvPicPr>
            <a:picLocks noChangeAspect="1"/>
          </p:cNvPicPr>
          <p:nvPr/>
        </p:nvPicPr>
        <p:blipFill>
          <a:blip r:embed="rId3"/>
          <a:stretch>
            <a:fillRect/>
          </a:stretch>
        </p:blipFill>
        <p:spPr>
          <a:xfrm>
            <a:off x="0" y="4091265"/>
            <a:ext cx="12192000" cy="2117378"/>
          </a:xfrm>
          <a:prstGeom prst="rect">
            <a:avLst/>
          </a:prstGeom>
        </p:spPr>
      </p:pic>
    </p:spTree>
    <p:extLst>
      <p:ext uri="{BB962C8B-B14F-4D97-AF65-F5344CB8AC3E}">
        <p14:creationId xmlns:p14="http://schemas.microsoft.com/office/powerpoint/2010/main" val="171501991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5E349AA-26E9-0925-5A1F-B663CFF84580}"/>
              </a:ext>
            </a:extLst>
          </p:cNvPr>
          <p:cNvPicPr>
            <a:picLocks noChangeAspect="1"/>
          </p:cNvPicPr>
          <p:nvPr/>
        </p:nvPicPr>
        <p:blipFill>
          <a:blip r:embed="rId2"/>
          <a:stretch>
            <a:fillRect/>
          </a:stretch>
        </p:blipFill>
        <p:spPr>
          <a:xfrm>
            <a:off x="0" y="0"/>
            <a:ext cx="12192000" cy="3317966"/>
          </a:xfrm>
          <a:prstGeom prst="rect">
            <a:avLst/>
          </a:prstGeom>
        </p:spPr>
      </p:pic>
      <p:pic>
        <p:nvPicPr>
          <p:cNvPr id="5" name="Picture 4">
            <a:extLst>
              <a:ext uri="{FF2B5EF4-FFF2-40B4-BE49-F238E27FC236}">
                <a16:creationId xmlns:a16="http://schemas.microsoft.com/office/drawing/2014/main" id="{C93684F8-38B8-9756-E9B0-99D99EC460F3}"/>
              </a:ext>
            </a:extLst>
          </p:cNvPr>
          <p:cNvPicPr>
            <a:picLocks noChangeAspect="1"/>
          </p:cNvPicPr>
          <p:nvPr/>
        </p:nvPicPr>
        <p:blipFill>
          <a:blip r:embed="rId3"/>
          <a:stretch>
            <a:fillRect/>
          </a:stretch>
        </p:blipFill>
        <p:spPr>
          <a:xfrm>
            <a:off x="0" y="3321699"/>
            <a:ext cx="12192000" cy="3679294"/>
          </a:xfrm>
          <a:prstGeom prst="rect">
            <a:avLst/>
          </a:prstGeom>
        </p:spPr>
      </p:pic>
    </p:spTree>
    <p:extLst>
      <p:ext uri="{BB962C8B-B14F-4D97-AF65-F5344CB8AC3E}">
        <p14:creationId xmlns:p14="http://schemas.microsoft.com/office/powerpoint/2010/main" val="184506753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B29234-5557-8CD7-3F57-433FCCC341F1}"/>
              </a:ext>
            </a:extLst>
          </p:cNvPr>
          <p:cNvSpPr>
            <a:spLocks noGrp="1"/>
          </p:cNvSpPr>
          <p:nvPr>
            <p:ph type="title"/>
          </p:nvPr>
        </p:nvSpPr>
        <p:spPr/>
        <p:txBody>
          <a:bodyPr/>
          <a:lstStyle/>
          <a:p>
            <a:r>
              <a:rPr lang="en-US" dirty="0">
                <a:latin typeface="Calibri" panose="020F0502020204030204" pitchFamily="34" charset="0"/>
                <a:cs typeface="Calibri" panose="020F0502020204030204" pitchFamily="34" charset="0"/>
              </a:rPr>
              <a:t>Result Analysis</a:t>
            </a:r>
            <a:endParaRPr lang="en-IN" dirty="0">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796D3CFC-E2D9-2F22-8AD1-BE8E5BFB41AD}"/>
              </a:ext>
            </a:extLst>
          </p:cNvPr>
          <p:cNvSpPr>
            <a:spLocks noGrp="1"/>
          </p:cNvSpPr>
          <p:nvPr>
            <p:ph idx="1"/>
          </p:nvPr>
        </p:nvSpPr>
        <p:spPr/>
        <p:txBody>
          <a:bodyPr/>
          <a:lstStyle/>
          <a:p>
            <a:r>
              <a:rPr lang="en-US" sz="2000" dirty="0">
                <a:latin typeface="Calibri" panose="020F0502020204030204" pitchFamily="34" charset="0"/>
                <a:cs typeface="Calibri" panose="020F0502020204030204" pitchFamily="34" charset="0"/>
              </a:rPr>
              <a:t>We compare </a:t>
            </a:r>
            <a:r>
              <a:rPr lang="en-US" sz="2000" dirty="0" err="1">
                <a:latin typeface="Calibri" panose="020F0502020204030204" pitchFamily="34" charset="0"/>
                <a:cs typeface="Calibri" panose="020F0502020204030204" pitchFamily="34" charset="0"/>
              </a:rPr>
              <a:t>lccv</a:t>
            </a:r>
            <a:r>
              <a:rPr lang="en-US" sz="2000" dirty="0">
                <a:latin typeface="Calibri" panose="020F0502020204030204" pitchFamily="34" charset="0"/>
                <a:cs typeface="Calibri" panose="020F0502020204030204" pitchFamily="34" charset="0"/>
              </a:rPr>
              <a:t> with three sequential model validation techniques. </a:t>
            </a:r>
          </a:p>
          <a:p>
            <a:r>
              <a:rPr lang="en-US" sz="2000" dirty="0">
                <a:latin typeface="Calibri" panose="020F0502020204030204" pitchFamily="34" charset="0"/>
                <a:cs typeface="Calibri" panose="020F0502020204030204" pitchFamily="34" charset="0"/>
              </a:rPr>
              <a:t>CV(Cross-Validation)</a:t>
            </a:r>
          </a:p>
          <a:p>
            <a:pPr lvl="1"/>
            <a:r>
              <a:rPr lang="en-US" sz="1600" dirty="0">
                <a:latin typeface="Calibri" panose="020F0502020204030204" pitchFamily="34" charset="0"/>
                <a:cs typeface="Calibri" panose="020F0502020204030204" pitchFamily="34" charset="0"/>
              </a:rPr>
              <a:t>The first technique used is called CV (Cross-Validation), where the candidate assessment is performed using ν (either 80% or 90% of the available data for training). </a:t>
            </a:r>
          </a:p>
          <a:p>
            <a:r>
              <a:rPr lang="en-US" sz="2000" dirty="0">
                <a:latin typeface="Calibri" panose="020F0502020204030204" pitchFamily="34" charset="0"/>
                <a:cs typeface="Calibri" panose="020F0502020204030204" pitchFamily="34" charset="0"/>
              </a:rPr>
              <a:t>Wilcoxon Signed Rank Test</a:t>
            </a:r>
          </a:p>
          <a:p>
            <a:pPr lvl="1"/>
            <a:r>
              <a:rPr lang="en-US" sz="1600" dirty="0">
                <a:latin typeface="Calibri" panose="020F0502020204030204" pitchFamily="34" charset="0"/>
                <a:cs typeface="Calibri" panose="020F0502020204030204" pitchFamily="34" charset="0"/>
              </a:rPr>
              <a:t>The second technique, called Wilcoxon, is a racing-inspired variant of ν. Candidates are tested on various data samples and discarded as soon as it can be determined, based on a Wilcoxon signed rank test with a p-value of 0.05, that they do not outperform the current baseline. </a:t>
            </a:r>
          </a:p>
          <a:p>
            <a:r>
              <a:rPr lang="en-US" sz="2000" dirty="0">
                <a:latin typeface="Calibri" panose="020F0502020204030204" pitchFamily="34" charset="0"/>
                <a:cs typeface="Calibri" panose="020F0502020204030204" pitchFamily="34" charset="0"/>
              </a:rPr>
              <a:t>Successive Halving</a:t>
            </a:r>
          </a:p>
          <a:p>
            <a:r>
              <a:rPr lang="en-US" sz="2000" dirty="0">
                <a:latin typeface="Calibri" panose="020F0502020204030204" pitchFamily="34" charset="0"/>
                <a:cs typeface="Calibri" panose="020F0502020204030204" pitchFamily="34" charset="0"/>
              </a:rPr>
              <a:t>LCCV</a:t>
            </a:r>
          </a:p>
          <a:p>
            <a:pPr lvl="1"/>
            <a:r>
              <a:rPr lang="en-US" sz="1600" dirty="0">
                <a:latin typeface="Calibri" panose="020F0502020204030204" pitchFamily="34" charset="0"/>
                <a:cs typeface="Calibri" panose="020F0502020204030204" pitchFamily="34" charset="0"/>
              </a:rPr>
              <a:t>The fourth technique is LCCV (Learning Curve Cross-Validation), denoted as 80-LCCV or 90-LCCV depending on the value of α. </a:t>
            </a:r>
          </a:p>
          <a:p>
            <a:endParaRPr lang="en-IN" dirty="0"/>
          </a:p>
        </p:txBody>
      </p:sp>
    </p:spTree>
    <p:extLst>
      <p:ext uri="{BB962C8B-B14F-4D97-AF65-F5344CB8AC3E}">
        <p14:creationId xmlns:p14="http://schemas.microsoft.com/office/powerpoint/2010/main" val="428123467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6549C0-B54C-1408-29CE-AE2B778BEC9F}"/>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EEA6FB99-18F3-C1F0-4771-94940A5A91AC}"/>
              </a:ext>
            </a:extLst>
          </p:cNvPr>
          <p:cNvSpPr>
            <a:spLocks noGrp="1"/>
          </p:cNvSpPr>
          <p:nvPr>
            <p:ph idx="1"/>
          </p:nvPr>
        </p:nvSpPr>
        <p:spPr/>
        <p:txBody>
          <a:bodyPr/>
          <a:lstStyle/>
          <a:p>
            <a:r>
              <a:rPr lang="en-US" sz="2000" dirty="0">
                <a:latin typeface="Calibri" panose="020F0502020204030204" pitchFamily="34" charset="0"/>
                <a:cs typeface="Calibri" panose="020F0502020204030204" pitchFamily="34" charset="0"/>
              </a:rPr>
              <a:t>By Running the above models on 13 datasets we considered the following factors for result evaluation.</a:t>
            </a:r>
          </a:p>
          <a:p>
            <a:r>
              <a:rPr lang="en-US" sz="2000" dirty="0">
                <a:latin typeface="Calibri" panose="020F0502020204030204" pitchFamily="34" charset="0"/>
                <a:cs typeface="Calibri" panose="020F0502020204030204" pitchFamily="34" charset="0"/>
              </a:rPr>
              <a:t>Runtime Calculations.</a:t>
            </a:r>
          </a:p>
          <a:p>
            <a:r>
              <a:rPr lang="en-US" sz="2000" dirty="0">
                <a:latin typeface="Calibri" panose="020F0502020204030204" pitchFamily="34" charset="0"/>
                <a:cs typeface="Calibri" panose="020F0502020204030204" pitchFamily="34" charset="0"/>
              </a:rPr>
              <a:t>Performance Gaps</a:t>
            </a:r>
          </a:p>
          <a:p>
            <a:endParaRPr lang="en-IN" dirty="0"/>
          </a:p>
        </p:txBody>
      </p:sp>
    </p:spTree>
    <p:extLst>
      <p:ext uri="{BB962C8B-B14F-4D97-AF65-F5344CB8AC3E}">
        <p14:creationId xmlns:p14="http://schemas.microsoft.com/office/powerpoint/2010/main" val="32033847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A8C3CF5-7BFB-BF45-FB9A-D95B85F0AABB}"/>
              </a:ext>
            </a:extLst>
          </p:cNvPr>
          <p:cNvSpPr>
            <a:spLocks noGrp="1"/>
          </p:cNvSpPr>
          <p:nvPr>
            <p:ph idx="1"/>
          </p:nvPr>
        </p:nvSpPr>
        <p:spPr>
          <a:xfrm>
            <a:off x="838200" y="1065229"/>
            <a:ext cx="10515600" cy="5111734"/>
          </a:xfrm>
        </p:spPr>
        <p:txBody>
          <a:bodyPr/>
          <a:lstStyle/>
          <a:p>
            <a:pPr marL="0" indent="0">
              <a:buNone/>
            </a:pPr>
            <a:r>
              <a:rPr lang="en-US" b="1" u="sng" dirty="0">
                <a:latin typeface="Calibri" panose="020F0502020204030204" pitchFamily="34" charset="0"/>
                <a:cs typeface="Calibri" panose="020F0502020204030204" pitchFamily="34" charset="0"/>
              </a:rPr>
              <a:t>Limitations Of CV:</a:t>
            </a:r>
          </a:p>
          <a:p>
            <a:pPr marL="514350" indent="-514350">
              <a:lnSpc>
                <a:spcPct val="150000"/>
              </a:lnSpc>
              <a:buFont typeface="+mj-lt"/>
              <a:buAutoNum type="arabicParenR"/>
            </a:pPr>
            <a:r>
              <a:rPr lang="en-US" sz="2400" dirty="0">
                <a:latin typeface="Calibri" panose="020F0502020204030204" pitchFamily="34" charset="0"/>
                <a:cs typeface="Calibri" panose="020F0502020204030204" pitchFamily="34" charset="0"/>
              </a:rPr>
              <a:t>Computational cost</a:t>
            </a:r>
          </a:p>
          <a:p>
            <a:pPr marL="514350" indent="-514350">
              <a:lnSpc>
                <a:spcPct val="150000"/>
              </a:lnSpc>
              <a:buFont typeface="+mj-lt"/>
              <a:buAutoNum type="arabicParenR"/>
            </a:pPr>
            <a:r>
              <a:rPr lang="en-US" sz="2400" dirty="0">
                <a:latin typeface="Calibri" panose="020F0502020204030204" pitchFamily="34" charset="0"/>
                <a:cs typeface="Calibri" panose="020F0502020204030204" pitchFamily="34" charset="0"/>
              </a:rPr>
              <a:t>Overfitting</a:t>
            </a:r>
          </a:p>
          <a:p>
            <a:pPr marL="514350" indent="-514350">
              <a:lnSpc>
                <a:spcPct val="150000"/>
              </a:lnSpc>
              <a:buFont typeface="+mj-lt"/>
              <a:buAutoNum type="arabicParenR"/>
            </a:pPr>
            <a:r>
              <a:rPr lang="en-US" sz="2400" dirty="0">
                <a:latin typeface="Calibri" panose="020F0502020204030204" pitchFamily="34" charset="0"/>
                <a:cs typeface="Calibri" panose="020F0502020204030204" pitchFamily="34" charset="0"/>
              </a:rPr>
              <a:t>Imbalanced Data</a:t>
            </a:r>
          </a:p>
          <a:p>
            <a:pPr marL="514350" indent="-514350">
              <a:lnSpc>
                <a:spcPct val="150000"/>
              </a:lnSpc>
              <a:buFont typeface="+mj-lt"/>
              <a:buAutoNum type="arabicParenR"/>
            </a:pPr>
            <a:r>
              <a:rPr lang="en-US" sz="2400" dirty="0">
                <a:latin typeface="Calibri" panose="020F0502020204030204" pitchFamily="34" charset="0"/>
                <a:cs typeface="Calibri" panose="020F0502020204030204" pitchFamily="34" charset="0"/>
              </a:rPr>
              <a:t>Bias</a:t>
            </a:r>
          </a:p>
          <a:p>
            <a:pPr marL="0" indent="0">
              <a:buNone/>
            </a:pPr>
            <a:endParaRPr lang="en-IN" dirty="0"/>
          </a:p>
          <a:p>
            <a:endParaRPr lang="en-IN" dirty="0"/>
          </a:p>
        </p:txBody>
      </p:sp>
    </p:spTree>
    <p:extLst>
      <p:ext uri="{BB962C8B-B14F-4D97-AF65-F5344CB8AC3E}">
        <p14:creationId xmlns:p14="http://schemas.microsoft.com/office/powerpoint/2010/main" val="62725180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3AEE15-185C-BC3B-AAA5-84B076114B15}"/>
              </a:ext>
            </a:extLst>
          </p:cNvPr>
          <p:cNvSpPr>
            <a:spLocks noGrp="1"/>
          </p:cNvSpPr>
          <p:nvPr>
            <p:ph type="title"/>
          </p:nvPr>
        </p:nvSpPr>
        <p:spPr/>
        <p:txBody>
          <a:bodyPr/>
          <a:lstStyle/>
          <a:p>
            <a:r>
              <a:rPr lang="en-IN" dirty="0">
                <a:latin typeface="Calibri" panose="020F0502020204030204" pitchFamily="34" charset="0"/>
                <a:cs typeface="Calibri" panose="020F0502020204030204" pitchFamily="34" charset="0"/>
              </a:rPr>
              <a:t>Result</a:t>
            </a:r>
          </a:p>
        </p:txBody>
      </p:sp>
      <p:pic>
        <p:nvPicPr>
          <p:cNvPr id="3" name="Picture 2">
            <a:extLst>
              <a:ext uri="{FF2B5EF4-FFF2-40B4-BE49-F238E27FC236}">
                <a16:creationId xmlns:a16="http://schemas.microsoft.com/office/drawing/2014/main" id="{EBF17262-289A-BB87-2189-1A5B12E4DFA1}"/>
              </a:ext>
            </a:extLst>
          </p:cNvPr>
          <p:cNvPicPr>
            <a:picLocks noChangeAspect="1"/>
          </p:cNvPicPr>
          <p:nvPr/>
        </p:nvPicPr>
        <p:blipFill>
          <a:blip r:embed="rId2"/>
          <a:stretch>
            <a:fillRect/>
          </a:stretch>
        </p:blipFill>
        <p:spPr>
          <a:xfrm>
            <a:off x="1949079" y="1446553"/>
            <a:ext cx="7549484" cy="5294814"/>
          </a:xfrm>
          <a:prstGeom prst="rect">
            <a:avLst/>
          </a:prstGeom>
        </p:spPr>
      </p:pic>
    </p:spTree>
    <p:extLst>
      <p:ext uri="{BB962C8B-B14F-4D97-AF65-F5344CB8AC3E}">
        <p14:creationId xmlns:p14="http://schemas.microsoft.com/office/powerpoint/2010/main" val="401896423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93537A-BC5D-B4B2-341F-4B208A21BEB8}"/>
              </a:ext>
            </a:extLst>
          </p:cNvPr>
          <p:cNvSpPr>
            <a:spLocks noGrp="1"/>
          </p:cNvSpPr>
          <p:nvPr>
            <p:ph type="title"/>
          </p:nvPr>
        </p:nvSpPr>
        <p:spPr/>
        <p:txBody>
          <a:bodyPr/>
          <a:lstStyle/>
          <a:p>
            <a:r>
              <a:rPr lang="en-IN" dirty="0">
                <a:latin typeface="Calibri" panose="020F0502020204030204" pitchFamily="34" charset="0"/>
                <a:cs typeface="Calibri" panose="020F0502020204030204" pitchFamily="34" charset="0"/>
              </a:rPr>
              <a:t>Conclusion</a:t>
            </a:r>
          </a:p>
        </p:txBody>
      </p:sp>
      <p:sp>
        <p:nvSpPr>
          <p:cNvPr id="3" name="Content Placeholder 2">
            <a:extLst>
              <a:ext uri="{FF2B5EF4-FFF2-40B4-BE49-F238E27FC236}">
                <a16:creationId xmlns:a16="http://schemas.microsoft.com/office/drawing/2014/main" id="{C5694618-A4C3-0B27-5571-6BC9A8CC0373}"/>
              </a:ext>
            </a:extLst>
          </p:cNvPr>
          <p:cNvSpPr>
            <a:spLocks noGrp="1"/>
          </p:cNvSpPr>
          <p:nvPr>
            <p:ph idx="1"/>
          </p:nvPr>
        </p:nvSpPr>
        <p:spPr/>
        <p:txBody>
          <a:bodyPr/>
          <a:lstStyle/>
          <a:p>
            <a:r>
              <a:rPr lang="en-US" sz="2000" dirty="0">
                <a:latin typeface="Calibri" panose="020F0502020204030204" pitchFamily="34" charset="0"/>
                <a:cs typeface="Calibri" panose="020F0502020204030204" pitchFamily="34" charset="0"/>
              </a:rPr>
              <a:t>In this paper, we presented LCCV, a technique to validate learning algorithms based on learning curves. </a:t>
            </a:r>
          </a:p>
          <a:p>
            <a:r>
              <a:rPr lang="en-US" sz="2000" dirty="0">
                <a:latin typeface="Calibri" panose="020F0502020204030204" pitchFamily="34" charset="0"/>
                <a:cs typeface="Calibri" panose="020F0502020204030204" pitchFamily="34" charset="0"/>
              </a:rPr>
              <a:t>In contrast to other evaluation methods that leverage learning curves, LCCV is designed to avoid pruning candidates that can potentially still outperform the current best candidate. </a:t>
            </a:r>
          </a:p>
          <a:p>
            <a:r>
              <a:rPr lang="en-US" sz="2000" dirty="0">
                <a:latin typeface="Calibri" panose="020F0502020204030204" pitchFamily="34" charset="0"/>
                <a:cs typeface="Calibri" panose="020F0502020204030204" pitchFamily="34" charset="0"/>
              </a:rPr>
              <a:t>Based on a convexity assumption, which turns out to hold almost always in practice, candidates are pruned once they are unlikely to improve upon the current best candidate</a:t>
            </a:r>
          </a:p>
          <a:p>
            <a:endParaRPr lang="en-IN"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12699044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C183D7F6-B498-43B3-948B-1728B52AA6E4}">
                <adec:decorative xmlns:adec="http://schemas.microsoft.com/office/drawing/2017/decorative" val="1"/>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0" y="2"/>
            <a:ext cx="12192000" cy="6857999"/>
          </a:xfrm>
          <a:custGeom>
            <a:avLst/>
            <a:gdLst>
              <a:gd name="connsiteX0" fmla="*/ 0 w 12192000"/>
              <a:gd name="connsiteY0" fmla="*/ 0 h 6857999"/>
              <a:gd name="connsiteX1" fmla="*/ 12192000 w 12192000"/>
              <a:gd name="connsiteY1" fmla="*/ 0 h 6857999"/>
              <a:gd name="connsiteX2" fmla="*/ 12192000 w 12192000"/>
              <a:gd name="connsiteY2" fmla="*/ 6857999 h 6857999"/>
              <a:gd name="connsiteX3" fmla="*/ 0 w 12192000"/>
              <a:gd name="connsiteY3" fmla="*/ 6857999 h 6857999"/>
            </a:gdLst>
            <a:ahLst/>
            <a:cxnLst>
              <a:cxn ang="0">
                <a:pos x="connsiteX0" y="connsiteY0"/>
              </a:cxn>
              <a:cxn ang="0">
                <a:pos x="connsiteX1" y="connsiteY1"/>
              </a:cxn>
              <a:cxn ang="0">
                <a:pos x="connsiteX2" y="connsiteY2"/>
              </a:cxn>
              <a:cxn ang="0">
                <a:pos x="connsiteX3" y="connsiteY3"/>
              </a:cxn>
            </a:cxnLst>
            <a:rect l="l" t="t" r="r" b="b"/>
            <a:pathLst>
              <a:path w="12192000" h="6857999">
                <a:moveTo>
                  <a:pt x="0" y="0"/>
                </a:moveTo>
                <a:lnTo>
                  <a:pt x="12192000" y="0"/>
                </a:lnTo>
                <a:lnTo>
                  <a:pt x="12192000" y="6857999"/>
                </a:lnTo>
                <a:lnTo>
                  <a:pt x="0" y="6857999"/>
                </a:lnTo>
                <a:close/>
              </a:path>
            </a:pathLst>
          </a:custGeom>
        </p:spPr>
      </p:pic>
      <p:sp>
        <p:nvSpPr>
          <p:cNvPr id="5" name="Rectangle 4">
            <a:extLst>
              <a:ext uri="{C183D7F6-B498-43B3-948B-1728B52AA6E4}">
                <adec:decorative xmlns:adec="http://schemas.microsoft.com/office/drawing/2017/decorative" val="1"/>
              </a:ext>
            </a:extLst>
          </p:cNvPr>
          <p:cNvSpPr/>
          <p:nvPr/>
        </p:nvSpPr>
        <p:spPr>
          <a:xfrm>
            <a:off x="0" y="0"/>
            <a:ext cx="12192000" cy="6858000"/>
          </a:xfrm>
          <a:prstGeom prst="rect">
            <a:avLst/>
          </a:prstGeom>
          <a:gradFill flip="none" rotWithShape="0">
            <a:gsLst>
              <a:gs pos="100000">
                <a:srgbClr val="1F2229">
                  <a:alpha val="60000"/>
                </a:srgbClr>
              </a:gs>
              <a:gs pos="20000">
                <a:srgbClr val="1F2229">
                  <a:alpha val="91765"/>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1" name="Group 20">
            <a:extLst>
              <a:ext uri="{C183D7F6-B498-43B3-948B-1728B52AA6E4}">
                <adec:decorative xmlns:adec="http://schemas.microsoft.com/office/drawing/2017/decorative" val="1"/>
              </a:ext>
            </a:extLst>
          </p:cNvPr>
          <p:cNvGrpSpPr/>
          <p:nvPr/>
        </p:nvGrpSpPr>
        <p:grpSpPr>
          <a:xfrm>
            <a:off x="2757714" y="1626921"/>
            <a:ext cx="6676572" cy="3604160"/>
            <a:chOff x="2162629" y="1305681"/>
            <a:chExt cx="7866742" cy="4246640"/>
          </a:xfrm>
        </p:grpSpPr>
        <p:sp>
          <p:nvSpPr>
            <p:cNvPr id="17" name="Oval 16"/>
            <p:cNvSpPr/>
            <p:nvPr/>
          </p:nvSpPr>
          <p:spPr>
            <a:xfrm>
              <a:off x="5782715" y="1305681"/>
              <a:ext cx="4246656" cy="4246640"/>
            </a:xfrm>
            <a:prstGeom prst="ellipse">
              <a:avLst/>
            </a:prstGeom>
            <a:solidFill>
              <a:srgbClr val="43CDD9">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p:cNvSpPr/>
            <p:nvPr/>
          </p:nvSpPr>
          <p:spPr>
            <a:xfrm>
              <a:off x="2162629" y="1305681"/>
              <a:ext cx="4246656" cy="4246640"/>
            </a:xfrm>
            <a:prstGeom prst="ellipse">
              <a:avLst/>
            </a:prstGeom>
            <a:solidFill>
              <a:srgbClr val="43CDD9">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6" name="Oval 15">
            <a:extLst>
              <a:ext uri="{C183D7F6-B498-43B3-948B-1728B52AA6E4}">
                <adec:decorative xmlns:adec="http://schemas.microsoft.com/office/drawing/2017/decorative" val="1"/>
              </a:ext>
            </a:extLst>
          </p:cNvPr>
          <p:cNvSpPr/>
          <p:nvPr/>
        </p:nvSpPr>
        <p:spPr>
          <a:xfrm>
            <a:off x="3456507" y="789512"/>
            <a:ext cx="5278993" cy="5278976"/>
          </a:xfrm>
          <a:prstGeom prst="ellips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9" name="Oval 18">
            <a:extLst>
              <a:ext uri="{C183D7F6-B498-43B3-948B-1728B52AA6E4}">
                <adec:decorative xmlns:adec="http://schemas.microsoft.com/office/drawing/2017/decorative" val="1"/>
              </a:ext>
            </a:extLst>
          </p:cNvPr>
          <p:cNvSpPr/>
          <p:nvPr/>
        </p:nvSpPr>
        <p:spPr>
          <a:xfrm>
            <a:off x="3879010" y="1212017"/>
            <a:ext cx="4433981" cy="4433966"/>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3" name="TextBox 12"/>
          <p:cNvSpPr txBox="1"/>
          <p:nvPr/>
        </p:nvSpPr>
        <p:spPr>
          <a:xfrm>
            <a:off x="4381588" y="3059668"/>
            <a:ext cx="3428824" cy="738664"/>
          </a:xfrm>
          <a:prstGeom prst="rect">
            <a:avLst/>
          </a:prstGeom>
          <a:noFill/>
        </p:spPr>
        <p:txBody>
          <a:bodyPr wrap="none" lIns="0" tIns="0" rIns="0" bIns="0" rtlCol="0">
            <a:spAutoFit/>
          </a:bodyPr>
          <a:lstStyle/>
          <a:p>
            <a:pPr algn="ctr">
              <a:tabLst>
                <a:tab pos="347663" algn="l"/>
              </a:tabLst>
            </a:pPr>
            <a:r>
              <a:rPr lang="en-US" sz="4800" b="1" dirty="0">
                <a:solidFill>
                  <a:srgbClr val="FFFFFF"/>
                </a:solidFill>
                <a:latin typeface="+mj-lt"/>
              </a:rPr>
              <a:t>THANK YOU</a:t>
            </a:r>
          </a:p>
        </p:txBody>
      </p:sp>
      <p:sp>
        <p:nvSpPr>
          <p:cNvPr id="2" name="Title 1" hidden="1">
            <a:extLst>
              <a:ext uri="{FF2B5EF4-FFF2-40B4-BE49-F238E27FC236}">
                <a16:creationId xmlns:a16="http://schemas.microsoft.com/office/drawing/2014/main" id="{10E603A3-B905-4FE4-AF3D-7ABD07598BAD}"/>
              </a:ext>
            </a:extLst>
          </p:cNvPr>
          <p:cNvSpPr>
            <a:spLocks noGrp="1"/>
          </p:cNvSpPr>
          <p:nvPr>
            <p:ph type="title"/>
          </p:nvPr>
        </p:nvSpPr>
        <p:spPr/>
        <p:txBody>
          <a:bodyPr/>
          <a:lstStyle/>
          <a:p>
            <a:r>
              <a:rPr lang="en-US" dirty="0"/>
              <a:t>Slide 11</a:t>
            </a:r>
          </a:p>
        </p:txBody>
      </p:sp>
    </p:spTree>
    <p:extLst>
      <p:ext uri="{BB962C8B-B14F-4D97-AF65-F5344CB8AC3E}">
        <p14:creationId xmlns:p14="http://schemas.microsoft.com/office/powerpoint/2010/main" val="33456282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65A861-ED32-3EA0-4D77-63347E28F124}"/>
              </a:ext>
            </a:extLst>
          </p:cNvPr>
          <p:cNvSpPr>
            <a:spLocks noGrp="1"/>
          </p:cNvSpPr>
          <p:nvPr>
            <p:ph type="title"/>
          </p:nvPr>
        </p:nvSpPr>
        <p:spPr/>
        <p:txBody>
          <a:bodyPr/>
          <a:lstStyle/>
          <a:p>
            <a:r>
              <a:rPr lang="en-IN" dirty="0">
                <a:latin typeface="Gill sans"/>
              </a:rPr>
              <a:t>Racing Methods</a:t>
            </a:r>
          </a:p>
        </p:txBody>
      </p:sp>
      <p:sp>
        <p:nvSpPr>
          <p:cNvPr id="3" name="Content Placeholder 2">
            <a:extLst>
              <a:ext uri="{FF2B5EF4-FFF2-40B4-BE49-F238E27FC236}">
                <a16:creationId xmlns:a16="http://schemas.microsoft.com/office/drawing/2014/main" id="{A4E1D056-1EA4-E5F3-A2FE-BE75400A33D6}"/>
              </a:ext>
            </a:extLst>
          </p:cNvPr>
          <p:cNvSpPr>
            <a:spLocks noGrp="1"/>
          </p:cNvSpPr>
          <p:nvPr>
            <p:ph idx="1"/>
          </p:nvPr>
        </p:nvSpPr>
        <p:spPr/>
        <p:txBody>
          <a:bodyPr>
            <a:normAutofit/>
          </a:bodyPr>
          <a:lstStyle/>
          <a:p>
            <a:pPr>
              <a:lnSpc>
                <a:spcPct val="100000"/>
              </a:lnSpc>
            </a:pPr>
            <a:r>
              <a:rPr lang="en-US" sz="2400" dirty="0">
                <a:latin typeface="Calibri" panose="020F0502020204030204" pitchFamily="34" charset="0"/>
                <a:cs typeface="Calibri" panose="020F0502020204030204" pitchFamily="34" charset="0"/>
              </a:rPr>
              <a:t>Racing methods are the techniques that are used to compare and select among different machine learning models .</a:t>
            </a:r>
          </a:p>
          <a:p>
            <a:pPr>
              <a:lnSpc>
                <a:spcPct val="100000"/>
              </a:lnSpc>
            </a:pPr>
            <a:r>
              <a:rPr lang="en-US" sz="2400" dirty="0">
                <a:latin typeface="Calibri" panose="020F0502020204030204" pitchFamily="34" charset="0"/>
                <a:cs typeface="Calibri" panose="020F0502020204030204" pitchFamily="34" charset="0"/>
              </a:rPr>
              <a:t> They work by running multiple models with different hyperparameter settings in parallel and iteratively eliminating the poorest performing models until the best one is selected.</a:t>
            </a:r>
          </a:p>
          <a:p>
            <a:pPr>
              <a:lnSpc>
                <a:spcPct val="100000"/>
              </a:lnSpc>
            </a:pPr>
            <a:r>
              <a:rPr lang="en-US" sz="2400" dirty="0">
                <a:latin typeface="Calibri" panose="020F0502020204030204" pitchFamily="34" charset="0"/>
                <a:cs typeface="Calibri" panose="020F0502020204030204" pitchFamily="34" charset="0"/>
              </a:rPr>
              <a:t>Some of the common Racing methods for hyperparameter tuning :</a:t>
            </a:r>
          </a:p>
          <a:p>
            <a:pPr marL="914400" lvl="1" indent="-457200">
              <a:lnSpc>
                <a:spcPct val="100000"/>
              </a:lnSpc>
              <a:buFont typeface="+mj-lt"/>
              <a:buAutoNum type="arabicParenR"/>
            </a:pPr>
            <a:r>
              <a:rPr lang="en-US" dirty="0">
                <a:latin typeface="Calibri" panose="020F0502020204030204" pitchFamily="34" charset="0"/>
                <a:cs typeface="Calibri" panose="020F0502020204030204" pitchFamily="34" charset="0"/>
              </a:rPr>
              <a:t>Bayesian Optimization</a:t>
            </a:r>
          </a:p>
          <a:p>
            <a:pPr marL="914400" lvl="1" indent="-457200">
              <a:lnSpc>
                <a:spcPct val="100000"/>
              </a:lnSpc>
              <a:buFont typeface="+mj-lt"/>
              <a:buAutoNum type="arabicParenR"/>
            </a:pPr>
            <a:r>
              <a:rPr lang="en-US" dirty="0">
                <a:latin typeface="Calibri" panose="020F0502020204030204" pitchFamily="34" charset="0"/>
                <a:cs typeface="Calibri" panose="020F0502020204030204" pitchFamily="34" charset="0"/>
              </a:rPr>
              <a:t>Random Search</a:t>
            </a:r>
          </a:p>
          <a:p>
            <a:pPr marL="0" indent="0">
              <a:lnSpc>
                <a:spcPct val="100000"/>
              </a:lnSpc>
              <a:buNone/>
            </a:pPr>
            <a:endParaRPr lang="en-US" sz="2400" dirty="0">
              <a:latin typeface="Calibri" panose="020F0502020204030204" pitchFamily="34" charset="0"/>
              <a:cs typeface="Calibri" panose="020F0502020204030204" pitchFamily="34" charset="0"/>
            </a:endParaRPr>
          </a:p>
          <a:p>
            <a:pPr marL="457200" indent="-457200">
              <a:lnSpc>
                <a:spcPct val="100000"/>
              </a:lnSpc>
              <a:buFont typeface="+mj-lt"/>
              <a:buAutoNum type="arabicParenR"/>
            </a:pPr>
            <a:endParaRPr lang="en-US" sz="2400" dirty="0">
              <a:latin typeface="Calibri" panose="020F0502020204030204" pitchFamily="34" charset="0"/>
              <a:cs typeface="Calibri" panose="020F0502020204030204" pitchFamily="34" charset="0"/>
            </a:endParaRPr>
          </a:p>
          <a:p>
            <a:pPr>
              <a:lnSpc>
                <a:spcPct val="100000"/>
              </a:lnSpc>
            </a:pPr>
            <a:endParaRPr lang="en-US" sz="2400" dirty="0">
              <a:latin typeface="Calibri" panose="020F0502020204030204" pitchFamily="34" charset="0"/>
              <a:cs typeface="Calibri" panose="020F0502020204030204" pitchFamily="34" charset="0"/>
            </a:endParaRPr>
          </a:p>
          <a:p>
            <a:endParaRPr lang="en-IN" dirty="0"/>
          </a:p>
          <a:p>
            <a:endParaRPr lang="en-IN" dirty="0"/>
          </a:p>
        </p:txBody>
      </p:sp>
      <p:cxnSp>
        <p:nvCxnSpPr>
          <p:cNvPr id="4" name="Straight Connector 3">
            <a:extLst>
              <a:ext uri="{FF2B5EF4-FFF2-40B4-BE49-F238E27FC236}">
                <a16:creationId xmlns:a16="http://schemas.microsoft.com/office/drawing/2014/main" id="{C611EEBE-C225-4D80-6050-872E9ABB9335}"/>
              </a:ext>
            </a:extLst>
          </p:cNvPr>
          <p:cNvCxnSpPr/>
          <p:nvPr/>
        </p:nvCxnSpPr>
        <p:spPr>
          <a:xfrm>
            <a:off x="725864" y="1338606"/>
            <a:ext cx="10627936" cy="0"/>
          </a:xfrm>
          <a:prstGeom prst="line">
            <a:avLst/>
          </a:prstGeom>
          <a:scene3d>
            <a:camera prst="orthographicFront"/>
            <a:lightRig rig="threePt" dir="t"/>
          </a:scene3d>
          <a:sp3d>
            <a:bevelT prst="slope"/>
          </a:sp3d>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8336614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2E65B7-B94D-A71A-B079-1117DC5086C8}"/>
              </a:ext>
            </a:extLst>
          </p:cNvPr>
          <p:cNvSpPr>
            <a:spLocks noGrp="1"/>
          </p:cNvSpPr>
          <p:nvPr>
            <p:ph type="title"/>
          </p:nvPr>
        </p:nvSpPr>
        <p:spPr/>
        <p:txBody>
          <a:bodyPr/>
          <a:lstStyle/>
          <a:p>
            <a:r>
              <a:rPr lang="en-US" dirty="0">
                <a:latin typeface="Gill sans"/>
              </a:rPr>
              <a:t>Contd..</a:t>
            </a:r>
            <a:endParaRPr lang="en-IN" dirty="0">
              <a:latin typeface="Gill sans"/>
            </a:endParaRPr>
          </a:p>
        </p:txBody>
      </p:sp>
      <p:sp>
        <p:nvSpPr>
          <p:cNvPr id="3" name="Content Placeholder 2">
            <a:extLst>
              <a:ext uri="{FF2B5EF4-FFF2-40B4-BE49-F238E27FC236}">
                <a16:creationId xmlns:a16="http://schemas.microsoft.com/office/drawing/2014/main" id="{989AFFCC-1095-6588-B2DC-5C4F5C2DCDBB}"/>
              </a:ext>
            </a:extLst>
          </p:cNvPr>
          <p:cNvSpPr>
            <a:spLocks noGrp="1"/>
          </p:cNvSpPr>
          <p:nvPr>
            <p:ph idx="1"/>
          </p:nvPr>
        </p:nvSpPr>
        <p:spPr/>
        <p:txBody>
          <a:bodyPr/>
          <a:lstStyle/>
          <a:p>
            <a:pPr algn="just">
              <a:lnSpc>
                <a:spcPct val="100000"/>
              </a:lnSpc>
              <a:buFont typeface="Wingdings" panose="05000000000000000000" pitchFamily="2" charset="2"/>
              <a:buChar char="§"/>
            </a:pPr>
            <a:r>
              <a:rPr lang="en-US" sz="2400" dirty="0">
                <a:latin typeface="Calibri" panose="020F0502020204030204" pitchFamily="34" charset="0"/>
                <a:cs typeface="Calibri" panose="020F0502020204030204" pitchFamily="34" charset="0"/>
              </a:rPr>
              <a:t>Bayesian Optimization:</a:t>
            </a:r>
          </a:p>
          <a:p>
            <a:pPr marL="457200" lvl="1" indent="0" algn="just">
              <a:lnSpc>
                <a:spcPct val="100000"/>
              </a:lnSpc>
              <a:buNone/>
            </a:pPr>
            <a:r>
              <a:rPr lang="en-US" dirty="0">
                <a:latin typeface="Calibri" panose="020F0502020204030204" pitchFamily="34" charset="0"/>
                <a:cs typeface="Calibri" panose="020F0502020204030204" pitchFamily="34" charset="0"/>
              </a:rPr>
              <a:t>Bayesian Optimization is a method that uses a probabilistic model. The model is iteratively updated based on the performance of the models on the validation set, and the current model is used to select the next set of hyperparameters to be tested .</a:t>
            </a:r>
          </a:p>
          <a:p>
            <a:pPr algn="just">
              <a:lnSpc>
                <a:spcPct val="100000"/>
              </a:lnSpc>
              <a:buFont typeface="Wingdings" panose="05000000000000000000" pitchFamily="2" charset="2"/>
              <a:buChar char="§"/>
            </a:pPr>
            <a:r>
              <a:rPr lang="en-US" sz="2400" dirty="0">
                <a:latin typeface="Calibri" panose="020F0502020204030204" pitchFamily="34" charset="0"/>
                <a:cs typeface="Calibri" panose="020F0502020204030204" pitchFamily="34" charset="0"/>
              </a:rPr>
              <a:t>Random Search: </a:t>
            </a:r>
          </a:p>
          <a:p>
            <a:pPr marL="457200" lvl="1" indent="0" algn="just">
              <a:lnSpc>
                <a:spcPct val="100000"/>
              </a:lnSpc>
              <a:buNone/>
            </a:pPr>
            <a:r>
              <a:rPr lang="en-US" dirty="0">
                <a:latin typeface="Calibri" panose="020F0502020204030204" pitchFamily="34" charset="0"/>
                <a:cs typeface="Calibri" panose="020F0502020204030204" pitchFamily="34" charset="0"/>
              </a:rPr>
              <a:t>Random Search is a simple method that randomly selects a set of hyperparameters from a predefined range and evaluates their performance on the validation set.</a:t>
            </a:r>
            <a:endParaRPr lang="en-IN" dirty="0">
              <a:latin typeface="Calibri" panose="020F0502020204030204" pitchFamily="34" charset="0"/>
              <a:cs typeface="Calibri" panose="020F0502020204030204" pitchFamily="34" charset="0"/>
            </a:endParaRPr>
          </a:p>
          <a:p>
            <a:pPr>
              <a:buFont typeface="Wingdings" panose="05000000000000000000" pitchFamily="2" charset="2"/>
              <a:buChar char="§"/>
            </a:pPr>
            <a:endParaRPr lang="en-IN" dirty="0"/>
          </a:p>
        </p:txBody>
      </p:sp>
      <p:cxnSp>
        <p:nvCxnSpPr>
          <p:cNvPr id="4" name="Straight Connector 3">
            <a:extLst>
              <a:ext uri="{FF2B5EF4-FFF2-40B4-BE49-F238E27FC236}">
                <a16:creationId xmlns:a16="http://schemas.microsoft.com/office/drawing/2014/main" id="{3B37391B-A2C6-2812-B78F-CF5834F06A26}"/>
              </a:ext>
            </a:extLst>
          </p:cNvPr>
          <p:cNvCxnSpPr/>
          <p:nvPr/>
        </p:nvCxnSpPr>
        <p:spPr>
          <a:xfrm>
            <a:off x="725864" y="1338606"/>
            <a:ext cx="10627936" cy="0"/>
          </a:xfrm>
          <a:prstGeom prst="line">
            <a:avLst/>
          </a:prstGeom>
          <a:scene3d>
            <a:camera prst="orthographicFront"/>
            <a:lightRig rig="threePt" dir="t"/>
          </a:scene3d>
          <a:sp3d>
            <a:bevelT prst="slope"/>
          </a:sp3d>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676850656"/>
      </p:ext>
    </p:extLst>
  </p:cSld>
  <p:clrMapOvr>
    <a:masterClrMapping/>
  </p:clrMapOvr>
</p:sld>
</file>

<file path=ppt/theme/theme1.xml><?xml version="1.0" encoding="utf-8"?>
<a:theme xmlns:a="http://schemas.openxmlformats.org/drawingml/2006/main" name="Office Theme">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Modern 01">
      <a:majorFont>
        <a:latin typeface="Century Gothic"/>
        <a:ea typeface=""/>
        <a:cs typeface=""/>
      </a:majorFont>
      <a:minorFont>
        <a:latin typeface="Segoe UI Ligh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icrosoft_Data_Driven_Financial_Corporate.potx" id="{AF0BB5A1-6D8A-4FE6-8E42-5BDD7830AEFF}" vid="{0057B11C-41A7-4209-873B-0AFB0F6811B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Data-driven PowerPoint, from 24Slides</Template>
  <TotalTime>2159</TotalTime>
  <Words>2762</Words>
  <Application>Microsoft Office PowerPoint</Application>
  <PresentationFormat>Widescreen</PresentationFormat>
  <Paragraphs>181</Paragraphs>
  <Slides>72</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72</vt:i4>
      </vt:variant>
    </vt:vector>
  </HeadingPairs>
  <TitlesOfParts>
    <vt:vector size="81" baseType="lpstr">
      <vt:lpstr>Arial</vt:lpstr>
      <vt:lpstr>Bahnschrift SemiLight SemiConde</vt:lpstr>
      <vt:lpstr>Calibri</vt:lpstr>
      <vt:lpstr>Cambria</vt:lpstr>
      <vt:lpstr>Century Gothic</vt:lpstr>
      <vt:lpstr>Gill sans</vt:lpstr>
      <vt:lpstr>Segoe UI Light</vt:lpstr>
      <vt:lpstr>Wingdings</vt:lpstr>
      <vt:lpstr>Office Theme</vt:lpstr>
      <vt:lpstr>Slide 1</vt:lpstr>
      <vt:lpstr>ABSTRACT</vt:lpstr>
      <vt:lpstr>EXISTING TECHNIQUES</vt:lpstr>
      <vt:lpstr>Bootstrap</vt:lpstr>
      <vt:lpstr>Cross Validation</vt:lpstr>
      <vt:lpstr>Contd..</vt:lpstr>
      <vt:lpstr>PowerPoint Presentation</vt:lpstr>
      <vt:lpstr>Racing Methods</vt:lpstr>
      <vt:lpstr>Contd..</vt:lpstr>
      <vt:lpstr>PowerPoint Presentation</vt:lpstr>
      <vt:lpstr>Wilcoxon Racing method</vt:lpstr>
      <vt:lpstr>Successive Halving</vt:lpstr>
      <vt:lpstr>PowerPoint Presentation</vt:lpstr>
      <vt:lpstr>PROPOSED MODEL (LCCV)</vt:lpstr>
      <vt:lpstr>DETAILS OF PROPOSED MODEL</vt:lpstr>
      <vt:lpstr>Example of Pruning LCCV</vt:lpstr>
      <vt:lpstr>ADVANTAGES OF PROPOSED TECHNIQUE</vt:lpstr>
      <vt:lpstr>DATASETS</vt:lpstr>
      <vt:lpstr>PowerPoint Presentation</vt:lpstr>
      <vt:lpstr>PowerPoint Presentation</vt:lpstr>
      <vt:lpstr>Workflow</vt:lpstr>
      <vt:lpstr>Implementation Details</vt:lpstr>
      <vt:lpstr>Convexity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LCCV Algorithm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Utility Functions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Result Analysis</vt:lpstr>
      <vt:lpstr>PowerPoint Presentation</vt:lpstr>
      <vt:lpstr>Result</vt:lpstr>
      <vt:lpstr>Conclusion</vt:lpstr>
      <vt:lpstr>Slide 11</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Luqman Hussaini</dc:creator>
  <cp:lastModifiedBy>R Indeevar</cp:lastModifiedBy>
  <cp:revision>24</cp:revision>
  <dcterms:created xsi:type="dcterms:W3CDTF">2023-05-01T17:32:01Z</dcterms:created>
  <dcterms:modified xsi:type="dcterms:W3CDTF">2024-05-06T13:13:14Z</dcterms:modified>
</cp:coreProperties>
</file>